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67" r:id="rId2"/>
    <p:sldId id="448" r:id="rId3"/>
    <p:sldId id="449" r:id="rId4"/>
    <p:sldId id="360" r:id="rId5"/>
    <p:sldId id="355" r:id="rId6"/>
    <p:sldId id="359" r:id="rId7"/>
    <p:sldId id="356" r:id="rId8"/>
    <p:sldId id="462" r:id="rId9"/>
    <p:sldId id="683" r:id="rId10"/>
    <p:sldId id="682" r:id="rId11"/>
    <p:sldId id="680" r:id="rId12"/>
    <p:sldId id="672" r:id="rId13"/>
    <p:sldId id="673" r:id="rId14"/>
    <p:sldId id="678" r:id="rId15"/>
    <p:sldId id="685" r:id="rId16"/>
    <p:sldId id="684" r:id="rId17"/>
    <p:sldId id="679" r:id="rId18"/>
    <p:sldId id="674" r:id="rId19"/>
    <p:sldId id="675" r:id="rId20"/>
    <p:sldId id="676" r:id="rId21"/>
    <p:sldId id="677" r:id="rId22"/>
    <p:sldId id="686" r:id="rId23"/>
    <p:sldId id="687" r:id="rId24"/>
    <p:sldId id="695" r:id="rId25"/>
    <p:sldId id="688" r:id="rId26"/>
    <p:sldId id="690" r:id="rId27"/>
    <p:sldId id="689" r:id="rId28"/>
    <p:sldId id="691" r:id="rId29"/>
    <p:sldId id="692" r:id="rId30"/>
    <p:sldId id="693" r:id="rId31"/>
    <p:sldId id="696" r:id="rId32"/>
    <p:sldId id="697" r:id="rId33"/>
    <p:sldId id="698" r:id="rId34"/>
    <p:sldId id="699" r:id="rId35"/>
    <p:sldId id="700" r:id="rId36"/>
    <p:sldId id="701" r:id="rId37"/>
    <p:sldId id="702" r:id="rId38"/>
    <p:sldId id="703" r:id="rId39"/>
    <p:sldId id="704" r:id="rId40"/>
    <p:sldId id="705" r:id="rId41"/>
    <p:sldId id="706" r:id="rId42"/>
    <p:sldId id="707" r:id="rId43"/>
    <p:sldId id="708" r:id="rId44"/>
    <p:sldId id="709" r:id="rId45"/>
    <p:sldId id="710" r:id="rId46"/>
    <p:sldId id="711" r:id="rId47"/>
    <p:sldId id="712" r:id="rId48"/>
    <p:sldId id="713" r:id="rId49"/>
    <p:sldId id="626" r:id="rId50"/>
    <p:sldId id="628" r:id="rId51"/>
    <p:sldId id="630" r:id="rId52"/>
    <p:sldId id="631" r:id="rId53"/>
    <p:sldId id="632" r:id="rId54"/>
    <p:sldId id="633" r:id="rId55"/>
    <p:sldId id="634" r:id="rId56"/>
    <p:sldId id="641" r:id="rId57"/>
    <p:sldId id="642" r:id="rId58"/>
    <p:sldId id="643" r:id="rId59"/>
    <p:sldId id="667" r:id="rId60"/>
    <p:sldId id="668" r:id="rId61"/>
    <p:sldId id="669" r:id="rId62"/>
    <p:sldId id="670" r:id="rId63"/>
    <p:sldId id="671" r:id="rId64"/>
    <p:sldId id="635" r:id="rId65"/>
    <p:sldId id="644" r:id="rId66"/>
    <p:sldId id="63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  <a:srgbClr val="004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/>
    <p:restoredTop sz="87123" autoAdjust="0"/>
  </p:normalViewPr>
  <p:slideViewPr>
    <p:cSldViewPr snapToGrid="0" snapToObjects="1">
      <p:cViewPr varScale="1">
        <p:scale>
          <a:sx n="103" d="100"/>
          <a:sy n="103" d="100"/>
        </p:scale>
        <p:origin x="184" y="2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9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0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5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89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xkcd.com/451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Federalist_Papers#Authorship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wgb.edu/dutchs/pseudosc/hidncode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3" y="1820356"/>
            <a:ext cx="6090270" cy="2086626"/>
          </a:xfrm>
        </p:spPr>
        <p:txBody>
          <a:bodyPr/>
          <a:lstStyle/>
          <a:p>
            <a:r>
              <a:rPr lang="en-US" sz="4400" dirty="0"/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1A4-CB59-AF49-AC9D-F08B628B5250}"/>
              </a:ext>
            </a:extLst>
          </p:cNvPr>
          <p:cNvSpPr txBox="1"/>
          <p:nvPr/>
        </p:nvSpPr>
        <p:spPr>
          <a:xfrm>
            <a:off x="6416842" y="5617914"/>
            <a:ext cx="47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Bart Selman [Cornell] and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Zico Kolter [CMU]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1D78-FA83-AD43-BB62-C3FEF240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3745-A6F4-4549-9E46-6918A552C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545943" cy="4322377"/>
          </a:xfrm>
        </p:spPr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86A5-2633-7345-B160-CDFF39ADF3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4C698-C18B-FB47-9917-E2C8B9DB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0813"/>
            <a:ext cx="11451771" cy="59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8BC3-1DFC-9143-9E14-AFA83F4A2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85C0A-6999-F549-BC37-BC7CA947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5" y="74116"/>
            <a:ext cx="9380256" cy="67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D367-8B1F-5C45-BE89-477578C5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Mitchell’s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43CC8-559B-644A-B175-683E0BC9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052457" cy="4322377"/>
          </a:xfrm>
        </p:spPr>
        <p:txBody>
          <a:bodyPr/>
          <a:lstStyle/>
          <a:p>
            <a:r>
              <a:rPr lang="en-US" dirty="0"/>
              <a:t>A computer program is said to learn from:</a:t>
            </a:r>
          </a:p>
          <a:p>
            <a:pPr lvl="1"/>
            <a:r>
              <a:rPr lang="en-US" dirty="0"/>
              <a:t>experience </a:t>
            </a:r>
            <a:r>
              <a:rPr lang="en-US" i="1" dirty="0"/>
              <a:t>E</a:t>
            </a:r>
            <a:r>
              <a:rPr lang="en-US" dirty="0"/>
              <a:t> with respect to some class of</a:t>
            </a:r>
          </a:p>
          <a:p>
            <a:pPr lvl="1"/>
            <a:r>
              <a:rPr lang="en-US" dirty="0"/>
              <a:t>tasks</a:t>
            </a:r>
            <a:r>
              <a:rPr lang="en-US" i="1" dirty="0"/>
              <a:t> T </a:t>
            </a:r>
            <a:r>
              <a:rPr lang="en-US" dirty="0"/>
              <a:t>and</a:t>
            </a:r>
          </a:p>
          <a:p>
            <a:pPr lvl="1"/>
            <a:r>
              <a:rPr lang="en-US" dirty="0"/>
              <a:t>performance measure </a:t>
            </a:r>
            <a:r>
              <a:rPr lang="en-US" i="1" dirty="0"/>
              <a:t>P</a:t>
            </a:r>
          </a:p>
          <a:p>
            <a:r>
              <a:rPr lang="en-US" dirty="0"/>
              <a:t>If its performance at tasks in </a:t>
            </a:r>
            <a:r>
              <a:rPr lang="en-US" i="1" dirty="0"/>
              <a:t>T</a:t>
            </a:r>
            <a:r>
              <a:rPr lang="en-US" dirty="0"/>
              <a:t>, as measured by </a:t>
            </a:r>
            <a:r>
              <a:rPr lang="en-US" i="1" dirty="0"/>
              <a:t>P</a:t>
            </a:r>
            <a:r>
              <a:rPr lang="en-US" dirty="0"/>
              <a:t>, improves with experience </a:t>
            </a:r>
            <a:r>
              <a:rPr lang="en-US" i="1" dirty="0"/>
              <a:t>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We’re going to focus on a specific of learning: </a:t>
            </a:r>
          </a:p>
          <a:p>
            <a:pPr lvl="1"/>
            <a:r>
              <a:rPr lang="en-US" dirty="0"/>
              <a:t>Learning from Examples: Special case of inductive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BA097-99A2-7245-B58E-FA697FD92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53358-0B0C-2141-9CDE-5304F719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9" r="30876"/>
          <a:stretch/>
        </p:blipFill>
        <p:spPr>
          <a:xfrm>
            <a:off x="8053222" y="1561314"/>
            <a:ext cx="2844164" cy="37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4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8411-C5AB-6147-B4E9-CF9228C7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582E-E860-D84F-A1DF-7A09F8638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Filtering:</a:t>
            </a:r>
          </a:p>
          <a:p>
            <a:pPr lvl="1"/>
            <a:r>
              <a:rPr lang="en-US" dirty="0"/>
              <a:t>T: Classify Emails (HAM/SPAM)</a:t>
            </a:r>
          </a:p>
          <a:p>
            <a:pPr lvl="1"/>
            <a:r>
              <a:rPr lang="en-US" dirty="0"/>
              <a:t>E: Examples (e1, HAM), (e2, SPAM), (e3, HAM), (e4, SPAM)…</a:t>
            </a:r>
          </a:p>
          <a:p>
            <a:pPr lvl="1"/>
            <a:r>
              <a:rPr lang="en-US" dirty="0"/>
              <a:t>P: Prob. of mis-classification on new emails.</a:t>
            </a:r>
          </a:p>
          <a:p>
            <a:r>
              <a:rPr lang="en-US" dirty="0"/>
              <a:t>Personalized Retrieval</a:t>
            </a:r>
          </a:p>
          <a:p>
            <a:pPr lvl="1"/>
            <a:r>
              <a:rPr lang="en-US" dirty="0"/>
              <a:t>T: Find Documents the user wants for query.</a:t>
            </a:r>
          </a:p>
          <a:p>
            <a:pPr lvl="1"/>
            <a:r>
              <a:rPr lang="en-US" dirty="0"/>
              <a:t>E: Watch documents people click on (query/click pairs).</a:t>
            </a:r>
          </a:p>
          <a:p>
            <a:pPr lvl="1"/>
            <a:r>
              <a:rPr lang="en-US" dirty="0"/>
              <a:t>P: Number of Relevant Docs in Top-10</a:t>
            </a:r>
          </a:p>
          <a:p>
            <a:r>
              <a:rPr lang="en-US" dirty="0"/>
              <a:t>Play Checkers:</a:t>
            </a:r>
          </a:p>
          <a:p>
            <a:pPr lvl="1"/>
            <a:r>
              <a:rPr lang="en-US" dirty="0"/>
              <a:t>T: Play Checkers</a:t>
            </a:r>
          </a:p>
          <a:p>
            <a:pPr lvl="1"/>
            <a:r>
              <a:rPr lang="en-US" dirty="0"/>
              <a:t>E: Games against self</a:t>
            </a:r>
          </a:p>
          <a:p>
            <a:pPr lvl="1"/>
            <a:r>
              <a:rPr lang="en-US" dirty="0"/>
              <a:t>P: Winning Percentage.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0D5CD-7177-0B4C-BE73-6E919CB01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FF9C6-E710-FC4F-B4BB-792DD68F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697" y="4206651"/>
            <a:ext cx="2995801" cy="1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746-FC47-9F4F-8B69-8A092119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F4689-A829-7243-A24D-235210FC6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63290-E940-2948-9334-5E4C6DBC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573-B750-5646-BEE8-C9F62AEA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 / Concept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7291-B51C-AF4C-B55B-1D074738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10950971" cy="1757559"/>
          </a:xfrm>
        </p:spPr>
        <p:txBody>
          <a:bodyPr/>
          <a:lstStyle/>
          <a:p>
            <a:r>
              <a:rPr lang="en-US" dirty="0"/>
              <a:t>Task:</a:t>
            </a:r>
          </a:p>
          <a:p>
            <a:pPr lvl="1"/>
            <a:r>
              <a:rPr lang="en-US" dirty="0"/>
              <a:t>Learn (to imitate) a function </a:t>
            </a:r>
            <a:r>
              <a:rPr lang="en-US" i="1" dirty="0"/>
              <a:t>f: X -&gt; Y</a:t>
            </a:r>
          </a:p>
          <a:p>
            <a:r>
              <a:rPr lang="en-US" dirty="0"/>
              <a:t>Training Examples:</a:t>
            </a:r>
          </a:p>
          <a:p>
            <a:pPr lvl="1"/>
            <a:r>
              <a:rPr lang="en-US" dirty="0"/>
              <a:t>Learning algorithm is given the correct value of the function for particular inputs.</a:t>
            </a:r>
          </a:p>
          <a:p>
            <a:pPr lvl="1"/>
            <a:r>
              <a:rPr lang="en-US" dirty="0"/>
              <a:t>An example is a pair </a:t>
            </a:r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 </a:t>
            </a:r>
            <a:r>
              <a:rPr lang="en-US" dirty="0"/>
              <a:t>where </a:t>
            </a:r>
            <a:r>
              <a:rPr lang="en-US" i="1" dirty="0"/>
              <a:t>x </a:t>
            </a:r>
            <a:r>
              <a:rPr lang="en-US" dirty="0"/>
              <a:t>is the input vector of </a:t>
            </a:r>
            <a:r>
              <a:rPr lang="en-US" i="1" dirty="0"/>
              <a:t>features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is the output of the function </a:t>
            </a:r>
            <a:r>
              <a:rPr lang="en-US" i="1" dirty="0"/>
              <a:t>f</a:t>
            </a:r>
            <a:r>
              <a:rPr lang="en-US" dirty="0"/>
              <a:t> applied to </a:t>
            </a:r>
            <a:r>
              <a:rPr lang="en-US" i="1" dirty="0"/>
              <a:t>x.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Learn a function </a:t>
            </a:r>
            <a:r>
              <a:rPr lang="en-US" i="1" dirty="0"/>
              <a:t>h: X -&gt; Y </a:t>
            </a:r>
            <a:r>
              <a:rPr lang="en-US" dirty="0"/>
              <a:t>that approximates </a:t>
            </a:r>
            <a:r>
              <a:rPr lang="en-US" i="1" dirty="0"/>
              <a:t>f: X -&gt; Y </a:t>
            </a:r>
            <a:r>
              <a:rPr lang="en-US" dirty="0"/>
              <a:t>as well as possible.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05E43-564F-8F42-B053-844BD4BE70CE}"/>
              </a:ext>
            </a:extLst>
          </p:cNvPr>
          <p:cNvSpPr txBox="1"/>
          <p:nvPr/>
        </p:nvSpPr>
        <p:spPr>
          <a:xfrm>
            <a:off x="1705388" y="4961752"/>
            <a:ext cx="24561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 Data</a:t>
            </a:r>
          </a:p>
          <a:p>
            <a:pPr algn="ctr"/>
            <a:endParaRPr lang="en-US" b="1" dirty="0"/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(2)</a:t>
            </a:r>
            <a:r>
              <a:rPr lang="en-US" i="1" dirty="0"/>
              <a:t>, (y</a:t>
            </a:r>
            <a:r>
              <a:rPr lang="en-US" i="1" baseline="30000" dirty="0"/>
              <a:t>(2)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(3)</a:t>
            </a:r>
            <a:r>
              <a:rPr lang="en-US" i="1" dirty="0"/>
              <a:t>, (y</a:t>
            </a:r>
            <a:r>
              <a:rPr lang="en-US" i="1" baseline="30000" dirty="0"/>
              <a:t>(3)</a:t>
            </a:r>
            <a:r>
              <a:rPr lang="en-US" i="1" dirty="0"/>
              <a:t>) )</a:t>
            </a:r>
            <a:endParaRPr lang="en-US" b="1" i="1" dirty="0"/>
          </a:p>
          <a:p>
            <a:pPr algn="ctr"/>
            <a:r>
              <a:rPr lang="en-US" i="1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0CCBF-2497-5744-A00F-6C04595F154B}"/>
              </a:ext>
            </a:extLst>
          </p:cNvPr>
          <p:cNvSpPr txBox="1"/>
          <p:nvPr/>
        </p:nvSpPr>
        <p:spPr>
          <a:xfrm>
            <a:off x="4974779" y="4961752"/>
            <a:ext cx="2321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Machine Learning </a:t>
            </a:r>
          </a:p>
          <a:p>
            <a:pPr algn="ctr"/>
            <a:r>
              <a:rPr lang="en-US" b="1" dirty="0"/>
              <a:t>Algorithm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Hypothesis Function</a:t>
            </a:r>
          </a:p>
          <a:p>
            <a:pPr algn="ctr"/>
            <a:r>
              <a:rPr lang="en-US" i="1" dirty="0"/>
              <a:t>y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 </a:t>
            </a:r>
            <a:r>
              <a:rPr lang="en-US" i="1" dirty="0"/>
              <a:t>≈ h(x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</a:t>
            </a:r>
            <a:r>
              <a:rPr lang="en-US" i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E94F-4159-954C-8EC4-6A099AD649A5}"/>
              </a:ext>
            </a:extLst>
          </p:cNvPr>
          <p:cNvSpPr txBox="1"/>
          <p:nvPr/>
        </p:nvSpPr>
        <p:spPr>
          <a:xfrm>
            <a:off x="8019708" y="4958487"/>
            <a:ext cx="2007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Prediction</a:t>
            </a:r>
          </a:p>
          <a:p>
            <a:pPr algn="ctr"/>
            <a:r>
              <a:rPr lang="en-US" b="1" dirty="0"/>
              <a:t>(Model)</a:t>
            </a:r>
          </a:p>
          <a:p>
            <a:endParaRPr lang="en-US" dirty="0"/>
          </a:p>
          <a:p>
            <a:r>
              <a:rPr lang="en-US" dirty="0"/>
              <a:t>New example </a:t>
            </a:r>
            <a:r>
              <a:rPr lang="en-US" i="1" dirty="0"/>
              <a:t>x</a:t>
            </a:r>
            <a:r>
              <a:rPr lang="en-US" dirty="0"/>
              <a:t>…</a:t>
            </a:r>
          </a:p>
          <a:p>
            <a:pPr algn="ctr"/>
            <a:r>
              <a:rPr lang="en-US" i="1" dirty="0" err="1"/>
              <a:t>ŷ</a:t>
            </a:r>
            <a:r>
              <a:rPr lang="en-US" i="1" dirty="0"/>
              <a:t> = h(x)</a:t>
            </a:r>
          </a:p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88E0074-D79D-DD4C-8089-E38B84B6D979}"/>
              </a:ext>
            </a:extLst>
          </p:cNvPr>
          <p:cNvSpPr/>
          <p:nvPr/>
        </p:nvSpPr>
        <p:spPr>
          <a:xfrm>
            <a:off x="4010084" y="5264215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BA55EC2-EB73-5D45-A40E-FE1960263D9B}"/>
              </a:ext>
            </a:extLst>
          </p:cNvPr>
          <p:cNvSpPr/>
          <p:nvPr/>
        </p:nvSpPr>
        <p:spPr>
          <a:xfrm>
            <a:off x="7206438" y="5266075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EA38-EAB0-EA4B-B90F-42EF1641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v.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C66-0D5A-024C-B033-D9FF529C9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11331843" cy="4322377"/>
          </a:xfrm>
        </p:spPr>
        <p:txBody>
          <a:bodyPr/>
          <a:lstStyle/>
          <a:p>
            <a:r>
              <a:rPr lang="en-US" dirty="0"/>
              <a:t>Naming: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Y </a:t>
            </a:r>
            <a:r>
              <a:rPr lang="en-US" dirty="0"/>
              <a:t>is a discrete set, then we call it </a:t>
            </a:r>
            <a:r>
              <a:rPr lang="en-US" b="1" dirty="0"/>
              <a:t>Classification.</a:t>
            </a:r>
          </a:p>
          <a:p>
            <a:pPr lvl="1"/>
            <a:r>
              <a:rPr lang="en-US" dirty="0"/>
              <a:t>If </a:t>
            </a:r>
            <a:r>
              <a:rPr lang="en-US" i="1" dirty="0"/>
              <a:t>Y </a:t>
            </a:r>
            <a:r>
              <a:rPr lang="en-US" dirty="0"/>
              <a:t>is not a discrete set, then we call it </a:t>
            </a:r>
            <a:r>
              <a:rPr lang="en-US" b="1" dirty="0"/>
              <a:t>Regression.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Steering a vehicle… </a:t>
            </a:r>
          </a:p>
          <a:p>
            <a:pPr lvl="2"/>
            <a:r>
              <a:rPr lang="en-US" dirty="0"/>
              <a:t>road images -&gt; direction to turn wheel (distance).</a:t>
            </a:r>
          </a:p>
          <a:p>
            <a:pPr lvl="1"/>
            <a:r>
              <a:rPr lang="en-US" dirty="0"/>
              <a:t>Medical Diagnosis… </a:t>
            </a:r>
          </a:p>
          <a:p>
            <a:pPr lvl="2"/>
            <a:r>
              <a:rPr lang="en-US" dirty="0"/>
              <a:t>patient symptoms -&gt; has/does not have disease.</a:t>
            </a:r>
          </a:p>
          <a:p>
            <a:pPr lvl="1"/>
            <a:r>
              <a:rPr lang="en-US" dirty="0"/>
              <a:t>Forensic Hair Comparison…</a:t>
            </a:r>
          </a:p>
          <a:p>
            <a:pPr lvl="2"/>
            <a:r>
              <a:rPr lang="en-US" dirty="0"/>
              <a:t>Image of two </a:t>
            </a:r>
            <a:r>
              <a:rPr lang="en-US" dirty="0" err="1"/>
              <a:t>haris</a:t>
            </a:r>
            <a:r>
              <a:rPr lang="en-US" dirty="0"/>
              <a:t> -&gt; match or not.</a:t>
            </a:r>
          </a:p>
          <a:p>
            <a:pPr lvl="1"/>
            <a:r>
              <a:rPr lang="en-US" dirty="0"/>
              <a:t>Stock Market Prediction: </a:t>
            </a:r>
          </a:p>
          <a:p>
            <a:pPr lvl="2"/>
            <a:r>
              <a:rPr lang="en-US" dirty="0"/>
              <a:t>closing price of last few days -&gt; market will go up or down (how much?)</a:t>
            </a:r>
          </a:p>
          <a:p>
            <a:pPr lvl="1"/>
            <a:r>
              <a:rPr lang="en-US" dirty="0"/>
              <a:t>Noun Phrase Coreference: </a:t>
            </a:r>
          </a:p>
          <a:p>
            <a:pPr lvl="2"/>
            <a:r>
              <a:rPr lang="en-US" dirty="0"/>
              <a:t>description of two things in document -&gt; same entity?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859B-0D56-CF46-967F-192ED385F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4FE58-4B50-F048-B625-491E9212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75" y="1235869"/>
            <a:ext cx="3654215" cy="24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8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99F3-6F6D-9D4E-ADD4-692F21FA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32EB-40A8-5C45-B90A-F5A6D245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04E0-4D7D-C44C-B92B-07C5EF40D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87EAC-8161-6340-8F80-BB54BCB0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5D12-1F17-D648-957F-DA6DEB7F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3287B-0C0B-FF42-948D-6F77028C2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F1A9D-4A52-0445-A01B-864AA3033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8186-576D-C544-97B5-4219943C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5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C1E1-E415-D246-82DA-AA041B4B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1EF4E-7A00-C84F-BAA9-E9A66C67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42AA1-2B7A-5A4D-AB14-14E349FCE8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20D8B-8FDA-BD40-927A-F624EB6A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Schedule Update</a:t>
            </a:r>
          </a:p>
          <a:p>
            <a:endParaRPr lang="en-US" dirty="0"/>
          </a:p>
          <a:p>
            <a:r>
              <a:rPr lang="en-US" dirty="0"/>
              <a:t>Kaggle Data Science Challenge</a:t>
            </a:r>
          </a:p>
          <a:p>
            <a:endParaRPr lang="en-US" dirty="0"/>
          </a:p>
          <a:p>
            <a:r>
              <a:rPr lang="en-US" dirty="0"/>
              <a:t>Milestone 2 Tonight!</a:t>
            </a:r>
          </a:p>
          <a:p>
            <a:endParaRPr lang="en-US" dirty="0"/>
          </a:p>
          <a:p>
            <a:r>
              <a:rPr lang="en-US" dirty="0"/>
              <a:t>Lab 10 + 11 Up</a:t>
            </a:r>
          </a:p>
          <a:p>
            <a:endParaRPr lang="en-US" dirty="0"/>
          </a:p>
          <a:p>
            <a:r>
              <a:rPr lang="en-US" dirty="0"/>
              <a:t>More Machine Learning!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FC75B-92E2-5B4F-BB64-FDBD56B2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473" y="931865"/>
            <a:ext cx="4389716" cy="519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7268901" y="6435487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5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DFDD-6A4C-FA4A-823B-31DBC3AF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7C98-C582-8C45-8BD9-1F47199C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E2EC5-4644-6348-BFC3-224B9CB7C3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4B9E-EDF5-EF4C-99C4-A6CDA689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14F4-00A0-DF47-AD59-91AA43BE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B76-4266-1446-9971-ABAE6DBE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1D8B5-C202-3A41-BA92-131BBD7CD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487DD-A7F5-E24F-8D66-F819E66A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EF20-1DC0-3042-AB0B-5F70ADD1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9F8D-142E-B445-9760-BA73B6C4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9196-4DE1-674F-9C74-46B6AF01E6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6D537-BCA6-6844-8619-F7EA235B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7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E05E-508B-E74C-BBAC-3083505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89E-3233-9245-B129-6CC6C03F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ED74B-09A5-0545-8E48-50DC759AC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4A6B9-13AE-F849-87CF-994CD07E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E526-8774-9143-9E02-32659052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7DC3-508D-C44A-BA6A-5502E1757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8FAC-B918-EC4C-8593-5799024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4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AC3A-C03B-014D-AC68-E78946C2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B253F-B7EC-254D-9B1A-6C654A23D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FF6E8-B3BF-9942-8A1A-7EAD58E5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C016-6472-C94E-96CC-1FEB2E1A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F32A2-6092-2146-A27C-AC402B5D8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0DF2-618E-824A-AB9F-7ADD5C35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6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D49B-68B9-E943-B66F-0B15D09E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ABAF6-F158-D04E-BFDF-D0E9BA985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1E44-D2E0-7E4D-BC8D-3B923E83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7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4379-A56D-3944-AE53-3C46721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E1930-6F47-5B49-AC8E-4DDA0A839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F54A2-28CC-D141-83AB-32254E7C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3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5427-4981-7F40-8E5D-B6D5A97D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6D48-6EA8-7E44-BA65-0C51E35EF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3096-87BE-784A-A5C0-9E6DCCED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6672811" y="4266982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6154-9DE3-754B-B956-CAEADC81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96C-5DB6-E24A-BEB0-3AEF0C3F9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A1F9-F5C0-DA4C-A9B6-8C8765C6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58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E124-4C88-B54B-8976-86BC5D3C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1519-F64C-F54F-8285-FC1AF532C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18FC-DBBB-9346-9FDE-B68934DF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1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518-7D5A-6F46-912B-66055431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690B-D302-194C-A6AB-AC8D442A2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E368-393A-D647-A99C-270FFB60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7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0455-F6C9-244E-A25B-515667EB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54C9-EF7F-9C4B-8677-9DB060B2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A6B3-6F22-4746-9B8D-BBCF9D99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8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6122-8765-1D4A-A75D-87FD3142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255F0-2C45-DF4B-99B9-AAAB74B52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447EE-0824-C54F-AA72-A6730C0E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387-4DBC-084E-A1AC-B65CB15E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A2F2-6250-624C-BF5E-E9341A2FA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CA2B1-41E6-4542-9E36-1F551BCD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91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4EF7-ED86-B541-9B27-07185C68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BBEF-D8D8-C547-8A02-4D0FB0691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8636B-65EA-994B-963D-FBF7160B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8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4D71-946A-EC4F-BD25-6A9A632F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7B35-61D4-D94C-B869-DB677B858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28ABC-1F43-0D4D-9DA1-37EB6525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07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F30A-107E-B245-8795-C4496B50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C517-E7AB-2845-BD40-6486D398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52DBD-CF64-EF41-B10A-82CFBFED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1D03-F25B-B944-87C7-BB689EB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38575-1911-AE46-99A5-928BE1CB5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24D6B-14EB-4C42-AF88-E4FA6E94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5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5315-5C21-F44F-B164-2209419D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is AI? What is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14098-A86D-9A44-A0AB-53B27D4B3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1572329"/>
            <a:ext cx="7541144" cy="4783501"/>
          </a:xfrm>
        </p:spPr>
        <p:txBody>
          <a:bodyPr/>
          <a:lstStyle/>
          <a:p>
            <a:r>
              <a:rPr lang="en-US" b="1" dirty="0"/>
              <a:t>Alan Turing</a:t>
            </a:r>
            <a:r>
              <a:rPr lang="en-US" dirty="0"/>
              <a:t> 1950, </a:t>
            </a:r>
            <a:r>
              <a:rPr lang="en-US" i="1" dirty="0"/>
              <a:t>“I propose to consider the question, ’Can machines think?’  … I shall replace the question by another, which is closely related to it and is expressed in relatively unambiguous words.”  </a:t>
            </a:r>
          </a:p>
          <a:p>
            <a:pPr lvl="1"/>
            <a:r>
              <a:rPr lang="en-US" b="1" dirty="0"/>
              <a:t>The Imitation Game: </a:t>
            </a:r>
            <a:r>
              <a:rPr lang="en-US" dirty="0"/>
              <a:t>“… a man (A), a woman (B) and an interrogator (C) … The object of the game for the interrogator is to determine which of the other two is the man and which is the woman.</a:t>
            </a:r>
          </a:p>
          <a:p>
            <a:pPr marL="346075" lvl="1" indent="0">
              <a:buNone/>
            </a:pPr>
            <a:endParaRPr lang="en-US" b="1" dirty="0"/>
          </a:p>
          <a:p>
            <a:r>
              <a:rPr lang="en-US" b="1" dirty="0"/>
              <a:t>John McCarthy</a:t>
            </a:r>
            <a:r>
              <a:rPr lang="en-US" dirty="0"/>
              <a:t> et al. 1955, “</a:t>
            </a:r>
            <a:r>
              <a:rPr lang="en-US" i="1" dirty="0"/>
              <a:t>… every aspect of learning or any other feature of intelligence can in principle be so precisely described that a machine can be made to simulate it.”</a:t>
            </a:r>
          </a:p>
          <a:p>
            <a:endParaRPr lang="en-US" i="1" dirty="0"/>
          </a:p>
          <a:p>
            <a:r>
              <a:rPr lang="en-US" b="1" dirty="0"/>
              <a:t>Tessler’s Theorem: </a:t>
            </a:r>
            <a:r>
              <a:rPr lang="en-US" dirty="0"/>
              <a:t>“</a:t>
            </a:r>
            <a:r>
              <a:rPr lang="en-US" i="1" dirty="0"/>
              <a:t>Intelligence is what machines haven’t done yet.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I.e., ”If machines can do it, it isn’t intelligence.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AA6AC-44AE-7F40-BFD5-57AD7047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343" y="5347306"/>
            <a:ext cx="1588294" cy="128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25CEA-1370-0344-84D5-9942B66C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512" y="3429000"/>
            <a:ext cx="1608989" cy="1502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35399-FA98-7344-A532-C7E8BBC3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919" y="866791"/>
            <a:ext cx="3258908" cy="2488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DC609-1B2E-5746-A7DE-732B14B991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373" y="5496251"/>
            <a:ext cx="2419350" cy="136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3372A-F8F2-1D47-B36A-A6C0C5B348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6294" y="3448956"/>
            <a:ext cx="1235574" cy="164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E0A43-C77D-2043-93D2-69A1472028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1868" y="3449832"/>
            <a:ext cx="1220557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8C43-112F-E14E-BF5B-310A6F9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17F88-7440-9240-B03D-62764A9583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3F1E7-37E8-7346-80C6-A056651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2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B8CF-C693-FD4E-AECB-D06D14AF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E955E-BF26-334E-BB45-0DC6FC558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2ABEB-68A5-3841-8A1A-94E7C1E8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E859-71A6-A645-8984-9102B54D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0E6EE-F26B-F744-9E88-D1746F6D6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AC29E-454D-3445-B24E-473F1210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2EDE-A78D-0142-A560-024B097F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65016-F3A1-F645-99EB-6A7D0B358C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910B7-0054-DC4F-B7E2-8E38B946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64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C3CB-313B-4D42-A5BF-E9985397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2ABB3-7808-7142-862A-337A38085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4F97E-16EA-E84A-9238-05AAB5A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77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Course Evals Open</a:t>
            </a:r>
          </a:p>
          <a:p>
            <a:endParaRPr lang="en-US" dirty="0"/>
          </a:p>
          <a:p>
            <a:r>
              <a:rPr lang="en-US" dirty="0"/>
              <a:t>Reminder: Laptop Policy</a:t>
            </a:r>
          </a:p>
          <a:p>
            <a:endParaRPr lang="en-US" dirty="0"/>
          </a:p>
          <a:p>
            <a:r>
              <a:rPr lang="en-US" dirty="0"/>
              <a:t>Questions 9 Review</a:t>
            </a:r>
          </a:p>
          <a:p>
            <a:endParaRPr lang="en-US" dirty="0"/>
          </a:p>
          <a:p>
            <a:r>
              <a:rPr lang="en-US" dirty="0"/>
              <a:t>Short NLP Lecture</a:t>
            </a:r>
          </a:p>
          <a:p>
            <a:endParaRPr lang="en-US" dirty="0"/>
          </a:p>
          <a:p>
            <a:r>
              <a:rPr lang="en-US" dirty="0"/>
              <a:t>Lab 10!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7268901" y="6435487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https://xkcd.com/451/</a:t>
            </a:r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DE819CB-5799-1749-9715-DFBCFADC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3859" y="2036322"/>
            <a:ext cx="7236853" cy="305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128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B8CF-C693-FD4E-AECB-D06D14AF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E955E-BF26-334E-BB45-0DC6FC558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2ABEB-68A5-3841-8A1A-94E7C1E8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1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E859-71A6-A645-8984-9102B54D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0E6EE-F26B-F744-9E88-D1746F6D6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AC29E-454D-3445-B24E-473F1210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34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2EDE-A78D-0142-A560-024B097F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65016-F3A1-F645-99EB-6A7D0B358C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910B7-0054-DC4F-B7E2-8E38B946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1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520" y="3196853"/>
            <a:ext cx="4348480" cy="29293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9306560" cy="4373563"/>
          </a:xfrm>
        </p:spPr>
        <p:txBody>
          <a:bodyPr/>
          <a:lstStyle/>
          <a:p>
            <a:r>
              <a:rPr lang="en-US" dirty="0"/>
              <a:t>Is it spam?</a:t>
            </a:r>
          </a:p>
          <a:p>
            <a:r>
              <a:rPr lang="en-US" dirty="0"/>
              <a:t>Who wrote this paper?  (Author identification)</a:t>
            </a:r>
          </a:p>
          <a:p>
            <a:pPr lvl="1"/>
            <a:r>
              <a:rPr lang="en-US" b="0" dirty="0">
                <a:hlinkClick r:id="rId3"/>
              </a:rPr>
              <a:t>https://en.wikipedia.org/wiki/The_Federalist_Papers#Authorship</a:t>
            </a:r>
            <a:endParaRPr lang="en-US" dirty="0"/>
          </a:p>
          <a:p>
            <a:pPr lvl="1"/>
            <a:r>
              <a:rPr lang="en-US" b="0" dirty="0">
                <a:hlinkClick r:id="rId4"/>
              </a:rPr>
              <a:t>https://www.uwgb.edu/dutchs/pseudosc/hidncode.htm</a:t>
            </a:r>
            <a:endParaRPr lang="en-US" b="0" dirty="0"/>
          </a:p>
          <a:p>
            <a:r>
              <a:rPr lang="es-ES_tradnl" b="0" dirty="0"/>
              <a:t>¡</a:t>
            </a:r>
            <a:r>
              <a:rPr lang="es-ES" dirty="0"/>
              <a:t>Identificación del idioma!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What type of document is this?</a:t>
            </a:r>
          </a:p>
          <a:p>
            <a:r>
              <a:rPr lang="en-US" dirty="0"/>
              <a:t>When was this document written?</a:t>
            </a:r>
          </a:p>
          <a:p>
            <a:r>
              <a:rPr lang="en-US" dirty="0"/>
              <a:t>Readability assessment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02E5BF-B118-C949-82A7-17990386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Semantics: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729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CBA5-0F7E-EE45-8126-1AB5D5D4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AI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8DEB-3996-8F49-A06D-6947679A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7914476" cy="4322377"/>
          </a:xfrm>
        </p:spPr>
        <p:txBody>
          <a:bodyPr/>
          <a:lstStyle/>
          <a:p>
            <a:r>
              <a:rPr lang="en-US" b="1" dirty="0"/>
              <a:t>Russell and </a:t>
            </a:r>
            <a:r>
              <a:rPr lang="en-US" b="1" dirty="0" err="1"/>
              <a:t>Norvig</a:t>
            </a:r>
            <a:r>
              <a:rPr lang="en-US" dirty="0"/>
              <a:t>, </a:t>
            </a:r>
            <a:r>
              <a:rPr lang="en-US" i="1" dirty="0"/>
              <a:t>“’artificial intelligence’ is when a machine mimics ‘cognitive functions’ that humans associate with other human minds such as ‘learning’ and ‘problem solving’”</a:t>
            </a:r>
          </a:p>
          <a:p>
            <a:pPr lvl="1"/>
            <a:r>
              <a:rPr lang="en-US" dirty="0"/>
              <a:t>Broadly responsible for the agent based approach: </a:t>
            </a:r>
            <a:r>
              <a:rPr lang="en-US" i="1" dirty="0"/>
              <a:t>“… rational agents that acts so as to achieve the best outcome, or, when there is uncertainty, the best expected outcome.”</a:t>
            </a:r>
          </a:p>
          <a:p>
            <a:pPr marL="346075" lvl="1" indent="0">
              <a:buNone/>
            </a:pPr>
            <a:endParaRPr lang="en-US" dirty="0"/>
          </a:p>
          <a:p>
            <a:r>
              <a:rPr lang="en-US" dirty="0"/>
              <a:t>Traditional Goals:</a:t>
            </a:r>
          </a:p>
          <a:p>
            <a:pPr lvl="1"/>
            <a:r>
              <a:rPr lang="en-US" dirty="0"/>
              <a:t>Reasoning, Planning, and Knowledge Representation; </a:t>
            </a:r>
          </a:p>
          <a:p>
            <a:pPr lvl="1"/>
            <a:r>
              <a:rPr lang="en-US" dirty="0"/>
              <a:t>Machine Learning and Natural Language Processing;</a:t>
            </a:r>
          </a:p>
          <a:p>
            <a:pPr lvl="1"/>
            <a:r>
              <a:rPr lang="en-US" dirty="0"/>
              <a:t>Perception (vision), and Embodiment (Robotics).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of these are in service of (for some) </a:t>
            </a:r>
            <a:br>
              <a:rPr lang="en-US" dirty="0"/>
            </a:br>
            <a:r>
              <a:rPr lang="en-US" dirty="0"/>
              <a:t>creating Artificial General Intelligence (AGI).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C3836-9FB6-9D46-B094-1426A1B6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949" y="1409892"/>
            <a:ext cx="1719414" cy="22183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80BCF2-BB3D-9E44-A1AD-C17AB1F9EC69}"/>
              </a:ext>
            </a:extLst>
          </p:cNvPr>
          <p:cNvGrpSpPr/>
          <p:nvPr/>
        </p:nvGrpSpPr>
        <p:grpSpPr>
          <a:xfrm>
            <a:off x="7488195" y="3944600"/>
            <a:ext cx="4685409" cy="2913400"/>
            <a:chOff x="7488195" y="3944600"/>
            <a:chExt cx="4685409" cy="2913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0CEA05-8D3D-D14C-A13A-FC89FF1B7018}"/>
                </a:ext>
              </a:extLst>
            </p:cNvPr>
            <p:cNvSpPr/>
            <p:nvPr/>
          </p:nvSpPr>
          <p:spPr>
            <a:xfrm>
              <a:off x="7488195" y="3964976"/>
              <a:ext cx="2391249" cy="2893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n-US" sz="2400" b="1" dirty="0"/>
                <a:t>Agent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6576C7-E8DB-B446-A846-EAE4CAED6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4076" y="4896834"/>
              <a:ext cx="889076" cy="889076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449904B-29D8-4645-A9B7-2713074A099E}"/>
                </a:ext>
              </a:extLst>
            </p:cNvPr>
            <p:cNvSpPr/>
            <p:nvPr/>
          </p:nvSpPr>
          <p:spPr>
            <a:xfrm>
              <a:off x="11284527" y="3944600"/>
              <a:ext cx="889077" cy="2893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2400" b="1" dirty="0"/>
                <a:t>Environment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CB24B988-8A49-344F-BB2E-539D74624BE6}"/>
                </a:ext>
              </a:extLst>
            </p:cNvPr>
            <p:cNvSpPr/>
            <p:nvPr/>
          </p:nvSpPr>
          <p:spPr>
            <a:xfrm rot="10800000">
              <a:off x="10041657" y="4239490"/>
              <a:ext cx="1080655" cy="387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9479ED41-5612-024D-A24F-8B9D3FA214F1}"/>
                </a:ext>
              </a:extLst>
            </p:cNvPr>
            <p:cNvSpPr/>
            <p:nvPr/>
          </p:nvSpPr>
          <p:spPr>
            <a:xfrm>
              <a:off x="10041656" y="6073346"/>
              <a:ext cx="1080655" cy="387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80EDEC-7989-7E4D-A8A9-D3F82E4F24F5}"/>
                </a:ext>
              </a:extLst>
            </p:cNvPr>
            <p:cNvSpPr txBox="1"/>
            <p:nvPr/>
          </p:nvSpPr>
          <p:spPr>
            <a:xfrm>
              <a:off x="8488376" y="4286727"/>
              <a:ext cx="965329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6BAE0F-E984-FD4A-8793-0202EB242F95}"/>
                </a:ext>
              </a:extLst>
            </p:cNvPr>
            <p:cNvSpPr txBox="1"/>
            <p:nvPr/>
          </p:nvSpPr>
          <p:spPr>
            <a:xfrm>
              <a:off x="8376967" y="6111233"/>
              <a:ext cx="1188146" cy="369332"/>
            </a:xfrm>
            <a:prstGeom prst="rect">
              <a:avLst/>
            </a:prstGeom>
            <a:solidFill>
              <a:srgbClr val="FF6A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Actuators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4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b="0" dirty="0"/>
              <a:t>A document </a:t>
            </a:r>
            <a:r>
              <a:rPr lang="en-US" b="0" i="1" dirty="0"/>
              <a:t>w</a:t>
            </a:r>
          </a:p>
          <a:p>
            <a:pPr lvl="1"/>
            <a:r>
              <a:rPr lang="en-US" b="0" dirty="0"/>
              <a:t>A set of classes </a:t>
            </a:r>
            <a:r>
              <a:rPr lang="en-US" b="0" i="1" dirty="0"/>
              <a:t>Y</a:t>
            </a:r>
            <a:r>
              <a:rPr lang="en-US" b="0" dirty="0"/>
              <a:t> = {</a:t>
            </a:r>
            <a:r>
              <a:rPr lang="en-US" b="0" i="1" dirty="0"/>
              <a:t>y</a:t>
            </a:r>
            <a:r>
              <a:rPr lang="en-US" b="0" i="1" baseline="-25000" dirty="0"/>
              <a:t>1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2</a:t>
            </a:r>
            <a:r>
              <a:rPr lang="en-US" b="0" dirty="0"/>
              <a:t>, </a:t>
            </a:r>
            <a:r>
              <a:rPr lang="mr-IN" b="0" dirty="0"/>
              <a:t>…</a:t>
            </a:r>
            <a:r>
              <a:rPr lang="en-US" b="0" dirty="0"/>
              <a:t>, </a:t>
            </a:r>
            <a:r>
              <a:rPr lang="en-US" b="0" i="1" dirty="0" err="1"/>
              <a:t>y</a:t>
            </a:r>
            <a:r>
              <a:rPr lang="en-US" b="0" i="1" baseline="-25000" dirty="0" err="1"/>
              <a:t>J</a:t>
            </a:r>
            <a:r>
              <a:rPr lang="en-US" b="0" dirty="0"/>
              <a:t>}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b="0" dirty="0"/>
              <a:t>A predicted class </a:t>
            </a:r>
            <a:r>
              <a:rPr lang="en-US" b="0" i="1" dirty="0"/>
              <a:t>y</a:t>
            </a:r>
            <a:r>
              <a:rPr lang="en-US" b="0" dirty="0"/>
              <a:t> ∈ </a:t>
            </a:r>
            <a:r>
              <a:rPr lang="en-US" b="0" i="1" dirty="0"/>
              <a:t>Y</a:t>
            </a:r>
          </a:p>
          <a:p>
            <a:endParaRPr lang="en-US" b="0" dirty="0"/>
          </a:p>
          <a:p>
            <a:r>
              <a:rPr lang="en-US" dirty="0"/>
              <a:t>(We’ll do more classification in our bonus lab!)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2CD79D-E9A8-D746-8F5C-4C234C09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834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9930714" cy="4831080"/>
          </a:xfrm>
        </p:spPr>
        <p:txBody>
          <a:bodyPr>
            <a:normAutofit/>
          </a:bodyPr>
          <a:lstStyle/>
          <a:p>
            <a:r>
              <a:rPr lang="en-US" dirty="0"/>
              <a:t>Hand-coded rules based on combinations of terms (and possibly other context)</a:t>
            </a:r>
          </a:p>
          <a:p>
            <a:r>
              <a:rPr lang="en-US" dirty="0"/>
              <a:t>If email </a:t>
            </a:r>
            <a:r>
              <a:rPr lang="en-US" i="1" dirty="0"/>
              <a:t>w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Sent from a DNSBL (DNS blacklist)	</a:t>
            </a:r>
            <a:r>
              <a:rPr lang="en-US" dirty="0"/>
              <a:t>	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Contains “Nigerian prince”	</a:t>
            </a:r>
            <a:r>
              <a:rPr lang="en-US" dirty="0"/>
              <a:t>		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Contains URL with Unicode			</a:t>
            </a:r>
            <a:r>
              <a:rPr lang="en-US" dirty="0"/>
              <a:t>OR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Then: </a:t>
            </a:r>
            <a:r>
              <a:rPr lang="en-US" dirty="0" err="1"/>
              <a:t>y</a:t>
            </a:r>
            <a:r>
              <a:rPr lang="en-US" baseline="-25000" dirty="0" err="1"/>
              <a:t>w</a:t>
            </a:r>
            <a:r>
              <a:rPr lang="en-US" dirty="0"/>
              <a:t> = spam</a:t>
            </a:r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Domain expertise, human-understandable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Brittle, expensive to maintain, overly conservative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024E0B-FDF7-C342-AC1C-6D04401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286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document </a:t>
            </a:r>
            <a:r>
              <a:rPr lang="en-US" b="0" i="1" dirty="0"/>
              <a:t>w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set of classes </a:t>
            </a:r>
            <a:r>
              <a:rPr lang="en-US" b="0" i="1" dirty="0"/>
              <a:t>Y</a:t>
            </a:r>
            <a:r>
              <a:rPr lang="en-US" b="0" dirty="0"/>
              <a:t> = {</a:t>
            </a:r>
            <a:r>
              <a:rPr lang="en-US" b="0" i="1" dirty="0"/>
              <a:t>y</a:t>
            </a:r>
            <a:r>
              <a:rPr lang="en-US" b="0" i="1" baseline="-25000" dirty="0"/>
              <a:t>1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2</a:t>
            </a:r>
            <a:r>
              <a:rPr lang="en-US" b="0" dirty="0"/>
              <a:t>, </a:t>
            </a:r>
            <a:r>
              <a:rPr lang="mr-IN" b="0" dirty="0"/>
              <a:t>…</a:t>
            </a:r>
            <a:r>
              <a:rPr lang="en-US" b="0" dirty="0"/>
              <a:t>, </a:t>
            </a:r>
            <a:r>
              <a:rPr lang="en-US" b="0" i="1" dirty="0" err="1"/>
              <a:t>y</a:t>
            </a:r>
            <a:r>
              <a:rPr lang="en-US" b="0" i="1" baseline="-25000" dirty="0" err="1"/>
              <a:t>J</a:t>
            </a:r>
            <a:r>
              <a:rPr lang="en-US" b="0" dirty="0"/>
              <a:t>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training set of </a:t>
            </a:r>
            <a:r>
              <a:rPr lang="en-US" b="0" i="1" dirty="0"/>
              <a:t>m</a:t>
            </a:r>
            <a:r>
              <a:rPr lang="en-US" b="0" dirty="0"/>
              <a:t> hand-labeled documents</a:t>
            </a:r>
            <a:br>
              <a:rPr lang="en-US" b="0" dirty="0"/>
            </a:br>
            <a:r>
              <a:rPr lang="en-US" b="0" dirty="0"/>
              <a:t>	{(</a:t>
            </a:r>
            <a:r>
              <a:rPr lang="en-US" b="0" i="1" dirty="0"/>
              <a:t>w</a:t>
            </a:r>
            <a:r>
              <a:rPr lang="en-US" b="0" i="1" baseline="-25000" dirty="0"/>
              <a:t>1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1</a:t>
            </a:r>
            <a:r>
              <a:rPr lang="en-US" b="0" dirty="0"/>
              <a:t>), (</a:t>
            </a:r>
            <a:r>
              <a:rPr lang="en-US" b="0" i="1" dirty="0"/>
              <a:t>w</a:t>
            </a:r>
            <a:r>
              <a:rPr lang="en-US" b="0" i="1" baseline="-25000" dirty="0"/>
              <a:t>2</a:t>
            </a:r>
            <a:r>
              <a:rPr lang="en-US" b="0" dirty="0"/>
              <a:t>, </a:t>
            </a:r>
            <a:r>
              <a:rPr lang="en-US" b="0" i="1" dirty="0"/>
              <a:t>y</a:t>
            </a:r>
            <a:r>
              <a:rPr lang="en-US" b="0" i="1" baseline="-25000" dirty="0"/>
              <a:t>2</a:t>
            </a:r>
            <a:r>
              <a:rPr lang="en-US" b="0" dirty="0"/>
              <a:t>), </a:t>
            </a:r>
            <a:r>
              <a:rPr lang="mr-IN" b="0" dirty="0"/>
              <a:t>…</a:t>
            </a:r>
            <a:r>
              <a:rPr lang="en-US" b="0" dirty="0"/>
              <a:t>, (</a:t>
            </a:r>
            <a:r>
              <a:rPr lang="en-US" b="0" i="1" dirty="0" err="1"/>
              <a:t>w</a:t>
            </a:r>
            <a:r>
              <a:rPr lang="en-US" b="0" i="1" baseline="-25000" dirty="0" err="1"/>
              <a:t>m</a:t>
            </a:r>
            <a:r>
              <a:rPr lang="en-US" b="0" dirty="0"/>
              <a:t>, </a:t>
            </a:r>
            <a:r>
              <a:rPr lang="en-US" b="0" i="1" dirty="0" err="1"/>
              <a:t>y</a:t>
            </a:r>
            <a:r>
              <a:rPr lang="en-US" b="0" i="1" baseline="-25000" dirty="0" err="1"/>
              <a:t>m</a:t>
            </a:r>
            <a:r>
              <a:rPr lang="en-US" b="0" dirty="0"/>
              <a:t>)}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learned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</a:t>
            </a:r>
          </a:p>
          <a:p>
            <a:endParaRPr lang="en-US" i="1" dirty="0">
              <a:sym typeface="Wingdings"/>
            </a:endParaRPr>
          </a:p>
          <a:p>
            <a:r>
              <a:rPr lang="en-US" dirty="0">
                <a:sym typeface="Wingdings"/>
              </a:rPr>
              <a:t>This is an example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????????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89880-DEEB-D542-931B-1F0BE1B0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566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document “in math”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Simplest method: </a:t>
            </a:r>
            <a:r>
              <a:rPr lang="en-US" dirty="0">
                <a:solidFill>
                  <a:schemeClr val="tx2"/>
                </a:solidFill>
              </a:rPr>
              <a:t>bag of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Represent each document as a vector of word frequencies</a:t>
            </a:r>
          </a:p>
          <a:p>
            <a:pPr lvl="1"/>
            <a:r>
              <a:rPr lang="en-US" b="0" dirty="0"/>
              <a:t>Order of words does not matter, just #occurrences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3242" y="1803788"/>
            <a:ext cx="3551722" cy="279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071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quick brown fox jumps over the lazy dog</a:t>
            </a:r>
          </a:p>
          <a:p>
            <a:r>
              <a:rPr lang="en-US" i="1" dirty="0"/>
              <a:t>I am he as you are he as you are me</a:t>
            </a:r>
          </a:p>
          <a:p>
            <a:r>
              <a:rPr lang="en-US" i="1" dirty="0"/>
              <a:t>he said the CMPS3660 is more CMPSs than the CMPS3140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987025"/>
              </p:ext>
            </p:extLst>
          </p:nvPr>
        </p:nvGraphicFramePr>
        <p:xfrm>
          <a:off x="3505200" y="3520493"/>
          <a:ext cx="6096000" cy="28339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8248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CMPS3660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CMPSs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522553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559015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595948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EB26590-8FEE-F247-88E7-6F0EDECC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Example</a:t>
            </a:r>
          </a:p>
        </p:txBody>
      </p:sp>
    </p:spTree>
    <p:extLst>
      <p:ext uri="{BB962C8B-B14F-4D97-AF65-F5344CB8AC3E}">
        <p14:creationId xmlns:p14="http://schemas.microsoft.com/office/powerpoint/2010/main" val="38569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Term Frequency:</a:t>
            </a:r>
            <a:r>
              <a:rPr lang="en-US" dirty="0"/>
              <a:t> the number of times a term appears in a specific document </a:t>
            </a:r>
          </a:p>
          <a:p>
            <a:pPr lvl="1"/>
            <a:r>
              <a:rPr lang="en-US" b="0" i="1" dirty="0" err="1"/>
              <a:t>tf</a:t>
            </a:r>
            <a:r>
              <a:rPr lang="en-US" b="0" i="1" baseline="-25000" dirty="0" err="1"/>
              <a:t>ij</a:t>
            </a:r>
            <a:r>
              <a:rPr lang="en-US" dirty="0"/>
              <a:t> =</a:t>
            </a:r>
            <a:r>
              <a:rPr lang="en-US" b="0" dirty="0"/>
              <a:t>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/>
              <a:t>i</a:t>
            </a:r>
          </a:p>
          <a:p>
            <a:endParaRPr lang="en-US" dirty="0"/>
          </a:p>
          <a:p>
            <a:r>
              <a:rPr lang="en-US" dirty="0"/>
              <a:t>This can be the raw count (like in the bag of words (BOW) in the last slide):</a:t>
            </a:r>
          </a:p>
          <a:p>
            <a:pPr lvl="1"/>
            <a:r>
              <a:rPr lang="en-US" b="0" i="1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∈ {0,1} </a:t>
            </a:r>
            <a:r>
              <a:rPr lang="en-US" b="0" dirty="0"/>
              <a:t>if word </a:t>
            </a:r>
            <a:r>
              <a:rPr lang="en-US" b="0" i="1" dirty="0"/>
              <a:t>j</a:t>
            </a:r>
            <a:r>
              <a:rPr lang="en-US" b="0" dirty="0"/>
              <a:t> appears or doesn’t appear in doc </a:t>
            </a:r>
            <a:r>
              <a:rPr lang="en-US" b="0" i="1" dirty="0"/>
              <a:t>I</a:t>
            </a:r>
            <a:endParaRPr lang="en-US" i="1" dirty="0"/>
          </a:p>
          <a:p>
            <a:pPr lvl="1"/>
            <a:r>
              <a:rPr lang="en-US" b="0" i="1" dirty="0"/>
              <a:t>log(1 + </a:t>
            </a:r>
            <a:r>
              <a:rPr lang="en-US" b="0" i="1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)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reduce the effect of outliers</a:t>
            </a:r>
          </a:p>
          <a:p>
            <a:pPr lvl="1"/>
            <a:r>
              <a:rPr lang="en-US" b="0" i="1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/ </a:t>
            </a:r>
            <a:r>
              <a:rPr lang="en-US" b="0" i="1" dirty="0" err="1"/>
              <a:t>max</a:t>
            </a:r>
            <a:r>
              <a:rPr lang="en-US" b="0" i="1" baseline="-25000" dirty="0" err="1"/>
              <a:t>j</a:t>
            </a:r>
            <a:r>
              <a:rPr lang="en-US" b="0" i="1" dirty="0"/>
              <a:t> </a:t>
            </a:r>
            <a:r>
              <a:rPr lang="en-US" b="0" i="1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mr-IN" b="0" dirty="0"/>
              <a:t>–</a:t>
            </a:r>
            <a:r>
              <a:rPr lang="en-US" b="0" dirty="0"/>
              <a:t> normalize by document i’s most frequent word</a:t>
            </a:r>
          </a:p>
          <a:p>
            <a:endParaRPr lang="en-US" dirty="0"/>
          </a:p>
          <a:p>
            <a:r>
              <a:rPr lang="en-US" dirty="0"/>
              <a:t>What can we do with this?</a:t>
            </a:r>
          </a:p>
          <a:p>
            <a:pPr lvl="1"/>
            <a:r>
              <a:rPr lang="en-US" b="0" dirty="0"/>
              <a:t>Use as features to learn a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 </a:t>
            </a:r>
            <a:r>
              <a:rPr lang="mr-IN" b="0" dirty="0">
                <a:sym typeface="Wingdings"/>
              </a:rPr>
              <a:t>…</a:t>
            </a:r>
            <a:r>
              <a:rPr lang="en-US" b="0" dirty="0">
                <a:sym typeface="Wingdings"/>
              </a:rPr>
              <a:t>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480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972800" cy="5257800"/>
          </a:xfrm>
        </p:spPr>
        <p:txBody>
          <a:bodyPr>
            <a:normAutofit/>
          </a:bodyPr>
          <a:lstStyle/>
          <a:p>
            <a:r>
              <a:rPr lang="en-US" dirty="0"/>
              <a:t>Classifying if a document was written by The Beatles or not (i.e., </a:t>
            </a:r>
            <a:r>
              <a:rPr lang="en-US" b="1" dirty="0">
                <a:solidFill>
                  <a:srgbClr val="215C4E"/>
                </a:solidFill>
              </a:rPr>
              <a:t>binary</a:t>
            </a:r>
            <a:r>
              <a:rPr lang="en-US" dirty="0"/>
              <a:t> classification):</a:t>
            </a:r>
          </a:p>
          <a:p>
            <a:pPr lvl="1"/>
            <a:r>
              <a:rPr lang="en-US" b="0" dirty="0"/>
              <a:t>Two classes y ∈ Y = { 0, 1 } = { </a:t>
            </a:r>
            <a:r>
              <a:rPr lang="en-US" b="0" dirty="0" err="1"/>
              <a:t>not_beatles</a:t>
            </a:r>
            <a:r>
              <a:rPr lang="en-US" b="0" dirty="0"/>
              <a:t>, </a:t>
            </a:r>
            <a:r>
              <a:rPr lang="en-US" b="0" dirty="0" err="1"/>
              <a:t>beatles</a:t>
            </a:r>
            <a:r>
              <a:rPr lang="en-US" b="0" dirty="0"/>
              <a:t> }</a:t>
            </a:r>
          </a:p>
          <a:p>
            <a:pPr lvl="1"/>
            <a:endParaRPr lang="en-US" b="0" dirty="0"/>
          </a:p>
          <a:p>
            <a:r>
              <a:rPr lang="en-US" dirty="0"/>
              <a:t>Let’s use </a:t>
            </a:r>
            <a:r>
              <a:rPr lang="en-US" dirty="0" err="1"/>
              <a:t>tf</a:t>
            </a:r>
            <a:r>
              <a:rPr lang="en-US" i="1" baseline="-25000" dirty="0" err="1"/>
              <a:t>ij</a:t>
            </a:r>
            <a:r>
              <a:rPr lang="en-US" dirty="0"/>
              <a:t> ∈ {0,1}, which gives: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represent documents with a </a:t>
            </a:r>
            <a:r>
              <a:rPr lang="en-US" b="1" dirty="0">
                <a:solidFill>
                  <a:srgbClr val="215C4E"/>
                </a:solidFill>
              </a:rPr>
              <a:t>feature function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f</a:t>
            </a:r>
            <a:r>
              <a:rPr lang="en-US" b="0" dirty="0"/>
              <a:t>(</a:t>
            </a:r>
            <a:r>
              <a:rPr lang="en-US" b="1" dirty="0"/>
              <a:t>x</a:t>
            </a:r>
            <a:r>
              <a:rPr lang="en-US" b="0" dirty="0"/>
              <a:t>, y = </a:t>
            </a:r>
            <a:r>
              <a:rPr lang="en-US" b="0" dirty="0" err="1"/>
              <a:t>not_beatles</a:t>
            </a:r>
            <a:r>
              <a:rPr lang="en-US" b="0" dirty="0"/>
              <a:t> = 0) =	[</a:t>
            </a:r>
            <a:r>
              <a:rPr lang="en-US" b="1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  <a:br>
              <a:rPr lang="en-US" b="0" dirty="0"/>
            </a:br>
            <a:r>
              <a:rPr lang="en-US" b="0" dirty="0"/>
              <a:t>	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b="1" dirty="0"/>
              <a:t>x</a:t>
            </a:r>
            <a:r>
              <a:rPr lang="en-US" b="0" dirty="0"/>
              <a:t>, y = </a:t>
            </a:r>
            <a:r>
              <a:rPr lang="en-US" b="0" dirty="0" err="1"/>
              <a:t>beatles</a:t>
            </a:r>
            <a:r>
              <a:rPr lang="en-US" b="0" dirty="0"/>
              <a:t> = 1) =		[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</a:t>
            </a:r>
            <a:r>
              <a:rPr lang="en-US" b="1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6934" y="3520493"/>
          <a:ext cx="6096000" cy="20167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65240">
                <a:tc>
                  <a:txBody>
                    <a:bodyPr/>
                    <a:lstStyle/>
                    <a:p>
                      <a:r>
                        <a:rPr lang="en-US" sz="12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dirty="0"/>
                        <a:t>…</a:t>
                      </a:r>
                      <a:endParaRPr lang="en-US" sz="12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32935" y="443391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935" y="479853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x</a:t>
            </a:r>
            <a:r>
              <a:rPr lang="en-US" baseline="-25000"/>
              <a:t>2</a:t>
            </a:r>
            <a:r>
              <a:rPr lang="en-US" baseline="30000"/>
              <a:t>T</a:t>
            </a:r>
            <a:r>
              <a:rPr lang="en-US"/>
              <a:t> 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2935" y="51678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6267" y="4433916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6267" y="4798537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=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6267" y="5167869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 = 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267" y="3214120"/>
            <a:ext cx="1185333" cy="1185333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7836613-FE23-9F41-9412-E90AD8FF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Features From Term Frequency</a:t>
            </a:r>
          </a:p>
        </p:txBody>
      </p:sp>
    </p:spTree>
    <p:extLst>
      <p:ext uri="{BB962C8B-B14F-4D97-AF65-F5344CB8AC3E}">
        <p14:creationId xmlns:p14="http://schemas.microsoft.com/office/powerpoint/2010/main" val="30205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766733"/>
          </a:xfrm>
        </p:spPr>
        <p:txBody>
          <a:bodyPr>
            <a:normAutofit/>
          </a:bodyPr>
          <a:lstStyle/>
          <a:p>
            <a:r>
              <a:rPr lang="en-US" dirty="0"/>
              <a:t>We can then define </a:t>
            </a:r>
            <a:r>
              <a:rPr lang="en-US" b="1" dirty="0">
                <a:solidFill>
                  <a:srgbClr val="215C4E"/>
                </a:solidFill>
              </a:rPr>
              <a:t>weights</a:t>
            </a:r>
            <a:r>
              <a:rPr lang="en-US" dirty="0"/>
              <a:t>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for each feature</a:t>
            </a:r>
          </a:p>
          <a:p>
            <a:r>
              <a:rPr lang="en-US" i="1" dirty="0"/>
              <a:t>	</a:t>
            </a:r>
            <a:r>
              <a:rPr lang="el-GR" i="1" dirty="0"/>
              <a:t>θ</a:t>
            </a:r>
            <a:r>
              <a:rPr lang="en-US" b="0" i="1" dirty="0"/>
              <a:t> </a:t>
            </a:r>
            <a:r>
              <a:rPr lang="en-US" b="0" dirty="0"/>
              <a:t>= { &lt;CMPS3660, </a:t>
            </a:r>
            <a:r>
              <a:rPr lang="en-US" b="0" dirty="0" err="1"/>
              <a:t>not_beatles</a:t>
            </a:r>
            <a:r>
              <a:rPr lang="en-US" b="0" dirty="0"/>
              <a:t>&gt; = +1,</a:t>
            </a:r>
            <a:br>
              <a:rPr lang="en-US" b="0" dirty="0"/>
            </a:br>
            <a:r>
              <a:rPr lang="en-US" b="0" dirty="0"/>
              <a:t>		&lt;CMPS3660, </a:t>
            </a:r>
            <a:r>
              <a:rPr lang="en-US" b="0" dirty="0" err="1"/>
              <a:t>beatles</a:t>
            </a:r>
            <a:r>
              <a:rPr lang="en-US" b="0" dirty="0"/>
              <a:t>&gt; = -1,</a:t>
            </a:r>
            <a:br>
              <a:rPr lang="en-US" b="0" dirty="0"/>
            </a:br>
            <a:r>
              <a:rPr lang="en-US" b="0" dirty="0"/>
              <a:t>		&lt;walrus, </a:t>
            </a:r>
            <a:r>
              <a:rPr lang="en-US" b="0" dirty="0" err="1"/>
              <a:t>not_beatles</a:t>
            </a:r>
            <a:r>
              <a:rPr lang="en-US" b="0" dirty="0"/>
              <a:t>&gt; = -0.3,</a:t>
            </a:r>
            <a:br>
              <a:rPr lang="en-US" b="0" dirty="0"/>
            </a:br>
            <a:r>
              <a:rPr lang="en-US" b="0" dirty="0"/>
              <a:t>		&lt;walrus, </a:t>
            </a:r>
            <a:r>
              <a:rPr lang="en-US" b="0" dirty="0" err="1"/>
              <a:t>beatles</a:t>
            </a:r>
            <a:r>
              <a:rPr lang="en-US" b="0" dirty="0"/>
              <a:t>&gt; = +1,</a:t>
            </a:r>
            <a:br>
              <a:rPr lang="en-US" b="0" dirty="0"/>
            </a:br>
            <a:r>
              <a:rPr lang="en-US" b="0" dirty="0"/>
              <a:t>		&lt;the, </a:t>
            </a:r>
            <a:r>
              <a:rPr lang="en-US" b="0" dirty="0" err="1"/>
              <a:t>not_beatles</a:t>
            </a:r>
            <a:r>
              <a:rPr lang="en-US" b="0" dirty="0"/>
              <a:t>&gt; = 0,</a:t>
            </a:r>
            <a:br>
              <a:rPr lang="en-US" b="0" dirty="0"/>
            </a:br>
            <a:r>
              <a:rPr lang="en-US" b="0" dirty="0"/>
              <a:t>		&lt;the, </a:t>
            </a:r>
            <a:r>
              <a:rPr lang="en-US" b="0" dirty="0" err="1"/>
              <a:t>beatles</a:t>
            </a:r>
            <a:r>
              <a:rPr lang="en-US" b="0" dirty="0"/>
              <a:t>&gt;, 0, </a:t>
            </a:r>
            <a:r>
              <a:rPr lang="mr-IN" b="0" dirty="0"/>
              <a:t>…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Write weights as vector that aligns with feature mapping</a:t>
            </a:r>
          </a:p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i="1" baseline="30000" dirty="0"/>
              <a:t>T</a:t>
            </a:r>
            <a:r>
              <a:rPr lang="en-US" b="0" i="1" dirty="0"/>
              <a:t> </a:t>
            </a:r>
            <a:r>
              <a:rPr lang="en-US" i="1" dirty="0"/>
              <a:t>f</a:t>
            </a:r>
            <a:r>
              <a:rPr lang="en-US" b="0" i="1" dirty="0"/>
              <a:t>(</a:t>
            </a:r>
            <a:r>
              <a:rPr lang="en-US" i="1" dirty="0"/>
              <a:t>x</a:t>
            </a:r>
            <a:r>
              <a:rPr lang="en-US" b="0" i="1" dirty="0"/>
              <a:t>, y)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B0C19C-9843-9547-AFA9-C0C8CFF5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535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feature function </a:t>
            </a:r>
            <a:r>
              <a:rPr lang="en-US" i="1" dirty="0"/>
              <a:t>f(x, y) </a:t>
            </a:r>
            <a:r>
              <a:rPr lang="en-US" dirty="0"/>
              <a:t>and a score </a:t>
            </a:r>
            <a:r>
              <a:rPr lang="en-US" b="0" i="1" dirty="0"/>
              <a:t>𝝍</a:t>
            </a:r>
            <a:r>
              <a:rPr lang="en-US" i="1" baseline="-25000" dirty="0" err="1"/>
              <a:t>xy</a:t>
            </a:r>
            <a:r>
              <a:rPr lang="en-US" i="1" baseline="-25000" dirty="0"/>
              <a:t> </a:t>
            </a:r>
            <a:r>
              <a:rPr lang="en-US" i="1" dirty="0"/>
              <a:t>=</a:t>
            </a:r>
            <a:r>
              <a:rPr lang="el-GR" i="1" dirty="0"/>
              <a:t> θ</a:t>
            </a:r>
            <a:r>
              <a:rPr lang="en-US" b="0" i="1" baseline="30000" dirty="0"/>
              <a:t>T</a:t>
            </a:r>
            <a:r>
              <a:rPr lang="en-US" b="0" i="1" dirty="0"/>
              <a:t> </a:t>
            </a:r>
            <a:r>
              <a:rPr lang="en-US" i="1" dirty="0"/>
              <a:t>f</a:t>
            </a:r>
            <a:r>
              <a:rPr lang="en-US" b="0" i="1" dirty="0"/>
              <a:t>(</a:t>
            </a:r>
            <a:r>
              <a:rPr lang="en-US" i="1" dirty="0"/>
              <a:t>x</a:t>
            </a:r>
            <a:r>
              <a:rPr lang="en-US" b="0" i="1" dirty="0"/>
              <a:t>, y)</a:t>
            </a:r>
            <a:r>
              <a:rPr lang="en-US" i="1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37" y="3421860"/>
            <a:ext cx="6596647" cy="11027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249334" y="4524643"/>
            <a:ext cx="338667" cy="335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23069" y="4852872"/>
            <a:ext cx="484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For each class y ∈ { </a:t>
            </a:r>
            <a:r>
              <a:rPr lang="en-US" dirty="0" err="1">
                <a:solidFill>
                  <a:schemeClr val="accent5"/>
                </a:solidFill>
              </a:rPr>
              <a:t>not_beatles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beatles</a:t>
            </a:r>
            <a:r>
              <a:rPr lang="en-US" dirty="0">
                <a:solidFill>
                  <a:schemeClr val="accent5"/>
                </a:solidFill>
              </a:rPr>
              <a:t> }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666" y="3002024"/>
            <a:ext cx="254002" cy="284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1334" y="2651524"/>
            <a:ext cx="386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Compute the score of the document for that class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929468" y="3132667"/>
            <a:ext cx="220133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1200" y="2523068"/>
            <a:ext cx="314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And return the class with highest score!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824133" y="4064001"/>
            <a:ext cx="1032934" cy="13461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4268" y="5410200"/>
            <a:ext cx="301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Where did these weights come from? We’ll talk about this in the ML lectures </a:t>
            </a:r>
            <a:r>
              <a:rPr lang="mr-IN" dirty="0">
                <a:solidFill>
                  <a:schemeClr val="tx2"/>
                </a:solidFill>
              </a:rPr>
              <a:t>…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5816601" y="4512735"/>
            <a:ext cx="1727200" cy="1100664"/>
          </a:xfrm>
          <a:prstGeom prst="curvedConnector3">
            <a:avLst>
              <a:gd name="adj1" fmla="val 2451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33802" y="5884951"/>
            <a:ext cx="301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mr-IN" dirty="0">
                <a:solidFill>
                  <a:schemeClr val="tx2"/>
                </a:solidFill>
              </a:rPr>
              <a:t>…</a:t>
            </a:r>
            <a:r>
              <a:rPr lang="en-US" dirty="0">
                <a:solidFill>
                  <a:schemeClr val="tx2"/>
                </a:solidFill>
              </a:rPr>
              <a:t> and also this whole “linear classifier” thing.)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61D6B5B-1741-6644-8020-2435D1D4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176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6" grpId="0"/>
      <p:bldP spid="19" grpId="0"/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733590" cy="4827494"/>
          </a:xfrm>
        </p:spPr>
        <p:txBody>
          <a:bodyPr>
            <a:normAutofit/>
          </a:bodyPr>
          <a:lstStyle/>
          <a:p>
            <a:r>
              <a:rPr lang="en-US" dirty="0"/>
              <a:t>We are interested in classifying documents into one of two classes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i="1" dirty="0"/>
              <a:t>y</a:t>
            </a:r>
            <a:r>
              <a:rPr lang="en-US" dirty="0"/>
              <a:t> ∈ </a:t>
            </a:r>
            <a:r>
              <a:rPr lang="en-US" i="1" dirty="0"/>
              <a:t>Y = </a:t>
            </a:r>
            <a:r>
              <a:rPr lang="en-US" dirty="0"/>
              <a:t>{ 0, 1 } = { </a:t>
            </a:r>
            <a:r>
              <a:rPr lang="en-US" dirty="0" err="1"/>
              <a:t>hates_cats</a:t>
            </a:r>
            <a:r>
              <a:rPr lang="en-US" dirty="0"/>
              <a:t>, </a:t>
            </a:r>
            <a:r>
              <a:rPr lang="en-US" dirty="0" err="1"/>
              <a:t>likes_cats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Document 1: I like cats</a:t>
            </a:r>
          </a:p>
          <a:p>
            <a:r>
              <a:rPr lang="en-US" dirty="0"/>
              <a:t>Document 2: I hate cats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represent documents with a feature function:</a:t>
            </a:r>
            <a:br>
              <a:rPr lang="en-US" dirty="0"/>
            </a:br>
            <a:r>
              <a:rPr lang="en-US" dirty="0"/>
              <a:t>	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dirty="0"/>
              <a:t>, y = </a:t>
            </a:r>
            <a:r>
              <a:rPr lang="en-US" b="0" dirty="0" err="1"/>
              <a:t>hates_cats</a:t>
            </a:r>
            <a:r>
              <a:rPr lang="en-US" b="0" dirty="0"/>
              <a:t> = 0) =	              [</a:t>
            </a:r>
            <a:r>
              <a:rPr lang="en-US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  <a:br>
              <a:rPr lang="en-US" b="0" dirty="0"/>
            </a:br>
            <a:r>
              <a:rPr lang="en-US" b="0" dirty="0"/>
              <a:t>	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dirty="0"/>
              <a:t>, y = </a:t>
            </a:r>
            <a:r>
              <a:rPr lang="en-US" b="0" dirty="0" err="1"/>
              <a:t>likes_cats</a:t>
            </a:r>
            <a:r>
              <a:rPr lang="en-US" b="0" dirty="0"/>
              <a:t> = 1) =		[</a:t>
            </a:r>
            <a:r>
              <a:rPr lang="en-US" dirty="0"/>
              <a:t>0</a:t>
            </a:r>
            <a:r>
              <a:rPr lang="en-US" b="0" baseline="30000" dirty="0"/>
              <a:t>T</a:t>
            </a:r>
            <a:r>
              <a:rPr lang="en-US" b="0" dirty="0"/>
              <a:t>, </a:t>
            </a:r>
            <a:r>
              <a:rPr lang="en-US" dirty="0" err="1"/>
              <a:t>x</a:t>
            </a:r>
            <a:r>
              <a:rPr lang="en-US" b="0" baseline="30000" dirty="0" err="1"/>
              <a:t>T</a:t>
            </a:r>
            <a:r>
              <a:rPr lang="en-US" b="0" dirty="0"/>
              <a:t>, 1]</a:t>
            </a:r>
            <a:r>
              <a:rPr lang="en-US" b="0" baseline="30000" dirty="0"/>
              <a:t>T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039" y="2561582"/>
            <a:ext cx="1896696" cy="120637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533216" y="2892953"/>
          <a:ext cx="2032000" cy="160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5240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9217" y="38063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9217" y="417099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x</a:t>
            </a:r>
            <a:r>
              <a:rPr lang="en-US" baseline="-25000"/>
              <a:t>2</a:t>
            </a:r>
            <a:r>
              <a:rPr lang="en-US" baseline="30000"/>
              <a:t>T</a:t>
            </a:r>
            <a:r>
              <a:rPr lang="en-US"/>
              <a:t> =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3590" y="3806376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 = 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33590" y="4170997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= 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F5B2E0-C9A9-6A4B-BD56-4DB128A6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Example</a:t>
            </a:r>
          </a:p>
        </p:txBody>
      </p:sp>
    </p:spTree>
    <p:extLst>
      <p:ext uri="{BB962C8B-B14F-4D97-AF65-F5344CB8AC3E}">
        <p14:creationId xmlns:p14="http://schemas.microsoft.com/office/powerpoint/2010/main" val="2265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9810-4D12-8F4C-9209-9DFCD88B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General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9CB3-32A4-CB47-B4F3-BB3E07893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7851647" cy="4727640"/>
          </a:xfrm>
        </p:spPr>
        <p:txBody>
          <a:bodyPr/>
          <a:lstStyle/>
          <a:p>
            <a:r>
              <a:rPr lang="en-US" dirty="0"/>
              <a:t>What you think of when you think of </a:t>
            </a:r>
            <a:r>
              <a:rPr lang="en-US" i="1" dirty="0"/>
              <a:t>AI </a:t>
            </a:r>
            <a:r>
              <a:rPr lang="en-US" dirty="0"/>
              <a:t>most of the time.</a:t>
            </a:r>
          </a:p>
          <a:p>
            <a:endParaRPr lang="en-US" dirty="0"/>
          </a:p>
          <a:p>
            <a:pPr lvl="1"/>
            <a:r>
              <a:rPr lang="en-US" b="1" dirty="0"/>
              <a:t>Strong AI: </a:t>
            </a:r>
            <a:r>
              <a:rPr lang="en-US" dirty="0"/>
              <a:t>program for the whole range of human cognition.</a:t>
            </a:r>
          </a:p>
          <a:p>
            <a:pPr lvl="1"/>
            <a:r>
              <a:rPr lang="en-US" b="1" dirty="0"/>
              <a:t>Weak AI: </a:t>
            </a:r>
            <a:r>
              <a:rPr lang="en-US" dirty="0"/>
              <a:t>narrow or domain specific tasks.</a:t>
            </a:r>
          </a:p>
          <a:p>
            <a:endParaRPr lang="en-US" i="1" dirty="0"/>
          </a:p>
          <a:p>
            <a:r>
              <a:rPr lang="en-US" i="1" dirty="0"/>
              <a:t>If</a:t>
            </a:r>
            <a:r>
              <a:rPr lang="en-US" dirty="0"/>
              <a:t> we can create a big enough system, we can simulate a human </a:t>
            </a:r>
            <a:br>
              <a:rPr lang="en-US" dirty="0"/>
            </a:br>
            <a:r>
              <a:rPr lang="en-US" dirty="0"/>
              <a:t>… or close enough.</a:t>
            </a:r>
          </a:p>
          <a:p>
            <a:pPr lvl="1"/>
            <a:r>
              <a:rPr lang="en-US" dirty="0"/>
              <a:t>Intelligence is just a function mapping inputs to outputs.</a:t>
            </a:r>
          </a:p>
          <a:p>
            <a:pPr lvl="1"/>
            <a:r>
              <a:rPr lang="en-US" dirty="0"/>
              <a:t>Is there a difference between faking it and making it?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3F747-416D-0E43-8D17-910B0E2C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49" y="3964975"/>
            <a:ext cx="1660978" cy="269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C3D7D-974A-EC4B-80A3-FD28B4CB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036" y="3964975"/>
            <a:ext cx="1721401" cy="256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8837F-3A9C-B940-8471-BFE4895B2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2195" y="1131216"/>
            <a:ext cx="3749809" cy="2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43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69655" y="3916912"/>
          <a:ext cx="5439582" cy="20873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9228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001" y="1163217"/>
            <a:ext cx="1896696" cy="12063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79178" y="1494588"/>
          <a:ext cx="2032000" cy="160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5240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55179" y="240800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5179" y="277263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x</a:t>
            </a:r>
            <a:r>
              <a:rPr lang="en-US" baseline="-25000"/>
              <a:t>2</a:t>
            </a:r>
            <a:r>
              <a:rPr lang="en-US" baseline="30000"/>
              <a:t>T</a:t>
            </a:r>
            <a:r>
              <a:rPr lang="en-US"/>
              <a:t> =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79552" y="2408011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 = 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9552" y="2772632"/>
            <a:ext cx="1016001" cy="382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</a:t>
            </a:r>
            <a:r>
              <a:rPr lang="en-US" baseline="-25000" dirty="0"/>
              <a:t>2</a:t>
            </a:r>
            <a:r>
              <a:rPr lang="en-US" dirty="0"/>
              <a:t> =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1" y="457085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201" y="4935476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1201" y="5261133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1201" y="5625754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37549" y="2144135"/>
            <a:ext cx="4226123" cy="1200329"/>
            <a:chOff x="310136" y="2144134"/>
            <a:chExt cx="3329535" cy="1200329"/>
          </a:xfrm>
        </p:grpSpPr>
        <p:sp>
          <p:nvSpPr>
            <p:cNvPr id="17" name="Rectangle 16"/>
            <p:cNvSpPr/>
            <p:nvPr/>
          </p:nvSpPr>
          <p:spPr>
            <a:xfrm>
              <a:off x="310136" y="2144134"/>
              <a:ext cx="27609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f(</a:t>
              </a:r>
              <a:r>
                <a:rPr lang="en-US" b="1" dirty="0"/>
                <a:t>x</a:t>
              </a:r>
              <a:r>
                <a:rPr lang="en-US" dirty="0"/>
                <a:t>, y = 0) =	[</a:t>
              </a:r>
              <a:r>
                <a:rPr lang="en-US" b="1" dirty="0" err="1"/>
                <a:t>x</a:t>
              </a:r>
              <a:r>
                <a:rPr lang="en-US" baseline="30000" dirty="0" err="1"/>
                <a:t>T</a:t>
              </a:r>
              <a:r>
                <a:rPr lang="en-US" dirty="0"/>
                <a:t>, 0</a:t>
              </a:r>
              <a:r>
                <a:rPr lang="en-US" baseline="30000" dirty="0"/>
                <a:t>T</a:t>
              </a:r>
              <a:r>
                <a:rPr lang="en-US" dirty="0"/>
                <a:t>, 1]</a:t>
              </a:r>
              <a:r>
                <a:rPr lang="en-US" baseline="30000" dirty="0"/>
                <a:t>T</a:t>
              </a:r>
              <a:br>
                <a:rPr lang="en-US" dirty="0"/>
              </a:br>
              <a:r>
                <a:rPr lang="en-US" dirty="0"/>
                <a:t>f(</a:t>
              </a:r>
              <a:r>
                <a:rPr lang="en-US" b="1" dirty="0"/>
                <a:t>x</a:t>
              </a:r>
              <a:r>
                <a:rPr lang="en-US" dirty="0"/>
                <a:t>, y = 1) =	[0</a:t>
              </a:r>
              <a:r>
                <a:rPr lang="en-US" baseline="30000" dirty="0"/>
                <a:t>T</a:t>
              </a:r>
              <a:r>
                <a:rPr lang="en-US" dirty="0"/>
                <a:t>, </a:t>
              </a:r>
              <a:r>
                <a:rPr lang="en-US" b="1" dirty="0" err="1"/>
                <a:t>x</a:t>
              </a:r>
              <a:r>
                <a:rPr lang="en-US" baseline="30000" dirty="0" err="1"/>
                <a:t>T</a:t>
              </a:r>
              <a:r>
                <a:rPr lang="en-US" dirty="0"/>
                <a:t>, 1]</a:t>
              </a:r>
              <a:r>
                <a:rPr lang="en-US" baseline="30000" dirty="0"/>
                <a:t>T</a:t>
              </a:r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2931178" y="2144134"/>
              <a:ext cx="708493" cy="628496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 rot="19903958">
            <a:off x="3107733" y="2948695"/>
            <a:ext cx="645459" cy="11887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969656" y="3552291"/>
            <a:ext cx="22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y=0: </a:t>
            </a:r>
            <a:r>
              <a:rPr lang="en-US" i="1" dirty="0" err="1"/>
              <a:t>hates_cats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89695" y="3552291"/>
            <a:ext cx="250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 y=1: </a:t>
            </a:r>
            <a:r>
              <a:rPr lang="en-US" i="1" dirty="0" err="1"/>
              <a:t>likes_cats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9695553" y="3555637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F0E7B24-1175-F341-AF2C-D62B7FA4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Example</a:t>
            </a:r>
          </a:p>
        </p:txBody>
      </p:sp>
    </p:spTree>
    <p:extLst>
      <p:ext uri="{BB962C8B-B14F-4D97-AF65-F5344CB8AC3E}">
        <p14:creationId xmlns:p14="http://schemas.microsoft.com/office/powerpoint/2010/main" val="26084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9" grpId="0" animBg="1"/>
      <p:bldP spid="21" grpId="0"/>
      <p:bldP spid="22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3311"/>
            <a:ext cx="9395012" cy="4373563"/>
          </a:xfrm>
        </p:spPr>
        <p:txBody>
          <a:bodyPr>
            <a:normAutofit/>
          </a:bodyPr>
          <a:lstStyle/>
          <a:p>
            <a:r>
              <a:rPr lang="en-US" dirty="0"/>
              <a:t>Now, assume we have </a:t>
            </a:r>
            <a:r>
              <a:rPr lang="en-US" b="1" dirty="0">
                <a:solidFill>
                  <a:schemeClr val="tx2"/>
                </a:solidFill>
              </a:rPr>
              <a:t>weights</a:t>
            </a:r>
            <a:r>
              <a:rPr lang="en-US" dirty="0"/>
              <a:t>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for each feature</a:t>
            </a:r>
          </a:p>
          <a:p>
            <a:r>
              <a:rPr lang="en-US" i="1" dirty="0"/>
              <a:t>	</a:t>
            </a:r>
            <a:r>
              <a:rPr lang="el-GR" sz="1400" i="1" dirty="0"/>
              <a:t>θ</a:t>
            </a:r>
            <a:r>
              <a:rPr lang="en-US" sz="1400" i="1" dirty="0"/>
              <a:t> </a:t>
            </a:r>
            <a:r>
              <a:rPr lang="en-US" sz="1400" dirty="0"/>
              <a:t>= {	&lt;I, </a:t>
            </a:r>
            <a:r>
              <a:rPr lang="en-US" sz="1400" dirty="0" err="1"/>
              <a:t>hates_cats</a:t>
            </a:r>
            <a:r>
              <a:rPr lang="en-US" sz="1400" dirty="0"/>
              <a:t>&gt; = 0, &lt;I, </a:t>
            </a:r>
            <a:r>
              <a:rPr lang="en-US" sz="1400" dirty="0" err="1"/>
              <a:t>likes_cats</a:t>
            </a:r>
            <a:r>
              <a:rPr lang="en-US" sz="1400" dirty="0"/>
              <a:t>&gt; = 0,</a:t>
            </a:r>
          </a:p>
          <a:p>
            <a:r>
              <a:rPr lang="en-US" sz="1400" dirty="0"/>
              <a:t>		&lt;like, </a:t>
            </a:r>
            <a:r>
              <a:rPr lang="en-US" sz="1400" dirty="0" err="1"/>
              <a:t>hates_cats</a:t>
            </a:r>
            <a:r>
              <a:rPr lang="en-US" sz="1400" dirty="0"/>
              <a:t>&gt; = -1, &lt;like, </a:t>
            </a:r>
            <a:r>
              <a:rPr lang="en-US" sz="1400" dirty="0" err="1"/>
              <a:t>likes_cats</a:t>
            </a:r>
            <a:r>
              <a:rPr lang="en-US" sz="1400" dirty="0"/>
              <a:t>&gt; = +1,</a:t>
            </a:r>
          </a:p>
          <a:p>
            <a:r>
              <a:rPr lang="en-US" sz="1400" dirty="0"/>
              <a:t>		&lt;hate, </a:t>
            </a:r>
            <a:r>
              <a:rPr lang="en-US" sz="1400" dirty="0" err="1"/>
              <a:t>hates_cats</a:t>
            </a:r>
            <a:r>
              <a:rPr lang="en-US" sz="1400" dirty="0"/>
              <a:t>&gt; = +1, &lt;hate, </a:t>
            </a:r>
            <a:r>
              <a:rPr lang="en-US" sz="1400" dirty="0" err="1"/>
              <a:t>likes_cats</a:t>
            </a:r>
            <a:r>
              <a:rPr lang="en-US" sz="1400" dirty="0"/>
              <a:t>&gt; = -1,</a:t>
            </a:r>
          </a:p>
          <a:p>
            <a:r>
              <a:rPr lang="en-US" sz="1400" dirty="0"/>
              <a:t>		&lt;cats, </a:t>
            </a:r>
            <a:r>
              <a:rPr lang="en-US" sz="1400" dirty="0" err="1"/>
              <a:t>hates_cats</a:t>
            </a:r>
            <a:r>
              <a:rPr lang="en-US" sz="1400" dirty="0"/>
              <a:t>&gt; = -0.1, &lt;cats, </a:t>
            </a:r>
            <a:r>
              <a:rPr lang="en-US" sz="1400" dirty="0" err="1"/>
              <a:t>likes_cats</a:t>
            </a:r>
            <a:r>
              <a:rPr lang="en-US" sz="1400" dirty="0"/>
              <a:t> = +0.5&gt;	}</a:t>
            </a:r>
            <a:endParaRPr lang="en-US" b="0" dirty="0"/>
          </a:p>
          <a:p>
            <a:r>
              <a:rPr lang="en-US" dirty="0"/>
              <a:t>Write weights as vector that aligns with feature mapping: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86608"/>
              </p:ext>
            </p:extLst>
          </p:nvPr>
        </p:nvGraphicFramePr>
        <p:xfrm>
          <a:off x="4565031" y="4668295"/>
          <a:ext cx="5439582" cy="20873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9228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--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6576" y="5292516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6576" y="5657137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6576" y="5982794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hates_cats</a:t>
            </a:r>
            <a:r>
              <a:rPr lang="en-US" dirty="0"/>
              <a:t> = 0)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6576" y="634741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2</a:t>
            </a:r>
            <a:r>
              <a:rPr lang="en-US" dirty="0"/>
              <a:t>, y = </a:t>
            </a:r>
            <a:r>
              <a:rPr lang="en-US" dirty="0" err="1"/>
              <a:t>likes_cats</a:t>
            </a:r>
            <a:r>
              <a:rPr lang="en-US" dirty="0"/>
              <a:t> = 1) =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65031" y="426773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76576" y="428334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/>
              <a:t> </a:t>
            </a:r>
            <a:r>
              <a:rPr lang="en-US" dirty="0"/>
              <a:t>Parameter vector </a:t>
            </a:r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5210" y="3928806"/>
            <a:ext cx="22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y=0: </a:t>
            </a:r>
            <a:r>
              <a:rPr lang="en-US" i="1" dirty="0" err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95249" y="3928806"/>
            <a:ext cx="250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 y=1: </a:t>
            </a:r>
            <a:r>
              <a:rPr lang="en-US" i="1" dirty="0" err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9301107" y="3932152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2AC225D-01A4-2349-AD1B-A2B94661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Example</a:t>
            </a:r>
          </a:p>
        </p:txBody>
      </p:sp>
    </p:spTree>
    <p:extLst>
      <p:ext uri="{BB962C8B-B14F-4D97-AF65-F5344CB8AC3E}">
        <p14:creationId xmlns:p14="http://schemas.microsoft.com/office/powerpoint/2010/main" val="10647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2833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305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21699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8707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8707694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9112325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05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7850730" y="5391059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95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AB3453-3901-444C-917E-12DA8C4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Example</a:t>
            </a:r>
          </a:p>
        </p:txBody>
      </p:sp>
    </p:spTree>
    <p:extLst>
      <p:ext uri="{BB962C8B-B14F-4D97-AF65-F5344CB8AC3E}">
        <p14:creationId xmlns:p14="http://schemas.microsoft.com/office/powerpoint/2010/main" val="31440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5" name="Rectangle 4"/>
          <p:cNvSpPr/>
          <p:nvPr/>
        </p:nvSpPr>
        <p:spPr>
          <a:xfrm>
            <a:off x="7853084" y="2279604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3084" y="2700172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38" y="3617920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94" y="5816263"/>
            <a:ext cx="1292412" cy="90965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CAECC7F-DF67-DD4A-99AA-42707398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Example</a:t>
            </a:r>
          </a:p>
        </p:txBody>
      </p:sp>
    </p:spTree>
    <p:extLst>
      <p:ext uri="{BB962C8B-B14F-4D97-AF65-F5344CB8AC3E}">
        <p14:creationId xmlns:p14="http://schemas.microsoft.com/office/powerpoint/2010/main" val="34352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 err="1"/>
              <a:t>t</a:t>
            </a:r>
            <a:r>
              <a:rPr lang="en-US" b="0" i="1" dirty="0" err="1"/>
              <a:t>f</a:t>
            </a:r>
            <a:r>
              <a:rPr lang="en-US" b="0" i="1" baseline="-25000" dirty="0" err="1"/>
              <a:t>ij</a:t>
            </a:r>
            <a:r>
              <a:rPr lang="en-US" dirty="0"/>
              <a:t> = </a:t>
            </a:r>
            <a:r>
              <a:rPr lang="en-US" b="0" dirty="0"/>
              <a:t>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dirty="0"/>
              <a:t>Any issues with this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Term frequency gets </a:t>
            </a:r>
            <a:r>
              <a:rPr lang="en-US" b="1" dirty="0">
                <a:solidFill>
                  <a:schemeClr val="tx2"/>
                </a:solidFill>
              </a:rPr>
              <a:t>overloaded</a:t>
            </a:r>
            <a:r>
              <a:rPr lang="en-US" b="0" dirty="0"/>
              <a:t> by common words</a:t>
            </a:r>
          </a:p>
          <a:p>
            <a:r>
              <a:rPr lang="en-US" b="1" dirty="0">
                <a:solidFill>
                  <a:schemeClr val="tx2"/>
                </a:solidFill>
              </a:rPr>
              <a:t>Inverse Document Frequency</a:t>
            </a:r>
            <a:r>
              <a:rPr lang="en-US" b="1" dirty="0"/>
              <a:t> </a:t>
            </a:r>
            <a:r>
              <a:rPr lang="en-US" dirty="0"/>
              <a:t>(IDF): weight individual words negatively by how frequently they appear in the corpus: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IDF is just defined for a word j, not word/document pair j,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8" y="4339691"/>
            <a:ext cx="7696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1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05200" y="1556229"/>
          <a:ext cx="6096000" cy="28339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8248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326126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362589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399522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4" y="4754802"/>
            <a:ext cx="3066393" cy="68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33" y="5570511"/>
            <a:ext cx="3744310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2" y="4754802"/>
            <a:ext cx="3105807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2" y="5570511"/>
            <a:ext cx="297968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use the IDF weights?</a:t>
            </a:r>
          </a:p>
          <a:p>
            <a:r>
              <a:rPr lang="en-US" b="1" dirty="0">
                <a:solidFill>
                  <a:schemeClr val="tx2"/>
                </a:solidFill>
              </a:rPr>
              <a:t>Term frequency inverse document frequency</a:t>
            </a:r>
            <a:r>
              <a:rPr lang="en-US" dirty="0"/>
              <a:t> (TF-IDF):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TF-IDF score: </a:t>
            </a:r>
            <a:r>
              <a:rPr lang="en-US" b="0" i="1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x </a:t>
            </a:r>
            <a:r>
              <a:rPr lang="en-US" b="0" i="1" dirty="0" err="1"/>
              <a:t>idf</a:t>
            </a:r>
            <a:r>
              <a:rPr lang="en-US" b="0" i="1" baseline="-25000" dirty="0" err="1"/>
              <a:t>j</a:t>
            </a:r>
            <a:r>
              <a:rPr lang="en-US" b="0" i="1" dirty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endParaRPr lang="en-US" b="0" dirty="0"/>
          </a:p>
          <a:p>
            <a:r>
              <a:rPr lang="en-US" dirty="0"/>
              <a:t>This ends up working better than raw scores for classification and for computing similarity between documents.</a:t>
            </a:r>
          </a:p>
          <a:p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05200" y="3080228"/>
          <a:ext cx="6096000" cy="210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49904">
                <a:tc>
                  <a:txBody>
                    <a:bodyPr/>
                    <a:lstStyle/>
                    <a:p>
                      <a:r>
                        <a:rPr lang="en-US" sz="11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100" dirty="0"/>
                        <a:t>…</a:t>
                      </a:r>
                      <a:endParaRPr lang="en-US" sz="11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405713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442175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479108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</p:spTree>
    <p:extLst>
      <p:ext uri="{BB962C8B-B14F-4D97-AF65-F5344CB8AC3E}">
        <p14:creationId xmlns:p14="http://schemas.microsoft.com/office/powerpoint/2010/main" val="251657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8806F-24C3-7441-BCC0-E181C43C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84" y="4653367"/>
            <a:ext cx="6211718" cy="194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17F6-F220-FB49-9B4C-3F46C4A5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6285-51D6-D947-B3A1-2297ED8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9" y="1561172"/>
            <a:ext cx="6211717" cy="4564994"/>
          </a:xfrm>
        </p:spPr>
        <p:txBody>
          <a:bodyPr/>
          <a:lstStyle/>
          <a:p>
            <a:r>
              <a:rPr lang="en-US" sz="1400" i="1" dirty="0"/>
              <a:t>(Depending on whom you ask, either is AI or is a subfield of AI.)</a:t>
            </a:r>
          </a:p>
          <a:p>
            <a:r>
              <a:rPr lang="en-US" b="1" dirty="0"/>
              <a:t>Arthur Samuel 1959, </a:t>
            </a:r>
            <a:r>
              <a:rPr lang="en-US" i="1" dirty="0"/>
              <a:t>“… give[s] computers the ability to learn without being explicitly programmed.”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dirty="0"/>
              <a:t>Tom M. Mitchell</a:t>
            </a:r>
            <a:r>
              <a:rPr lang="en-US" dirty="0"/>
              <a:t>, “A computer program is said to: </a:t>
            </a:r>
          </a:p>
          <a:p>
            <a:pPr lvl="1"/>
            <a:r>
              <a:rPr lang="en-US" dirty="0"/>
              <a:t>learn from experience </a:t>
            </a:r>
            <a:r>
              <a:rPr lang="en-US" i="1" dirty="0"/>
              <a:t>E </a:t>
            </a:r>
          </a:p>
          <a:p>
            <a:pPr lvl="1"/>
            <a:r>
              <a:rPr lang="en-US" dirty="0"/>
              <a:t>with respect to some class of tasks </a:t>
            </a:r>
            <a:r>
              <a:rPr lang="en-US" i="1" dirty="0"/>
              <a:t>T </a:t>
            </a:r>
            <a:r>
              <a:rPr lang="en-US" dirty="0"/>
              <a:t>and </a:t>
            </a:r>
          </a:p>
          <a:p>
            <a:pPr lvl="1"/>
            <a:r>
              <a:rPr lang="en-US" dirty="0"/>
              <a:t>performance measure </a:t>
            </a:r>
            <a:r>
              <a:rPr lang="en-US" i="1" dirty="0"/>
              <a:t>P </a:t>
            </a:r>
            <a:r>
              <a:rPr lang="en-US" dirty="0"/>
              <a:t>if </a:t>
            </a:r>
          </a:p>
          <a:p>
            <a:pPr lvl="1"/>
            <a:r>
              <a:rPr lang="en-US" dirty="0"/>
              <a:t>its performance at tasks in </a:t>
            </a:r>
            <a:r>
              <a:rPr lang="en-US" i="1" dirty="0"/>
              <a:t>T </a:t>
            </a:r>
            <a:r>
              <a:rPr lang="en-US" dirty="0"/>
              <a:t>as measured </a:t>
            </a:r>
            <a:br>
              <a:rPr lang="en-US" dirty="0"/>
            </a:br>
            <a:r>
              <a:rPr lang="en-US" dirty="0"/>
              <a:t>by </a:t>
            </a:r>
            <a:r>
              <a:rPr lang="en-US" i="1" dirty="0"/>
              <a:t>P, </a:t>
            </a:r>
            <a:r>
              <a:rPr lang="en-US" dirty="0"/>
              <a:t>improves with experience E.”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E13F-8546-6F43-AF03-216CE0FC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936" y="1117344"/>
            <a:ext cx="3336225" cy="18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98CB-54E6-144B-BF6F-8CE9D438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Concrete Example: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0A4C-2C0F-324C-8305-1CA932E20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362" y="1571223"/>
            <a:ext cx="7452210" cy="3219718"/>
          </a:xfrm>
        </p:spPr>
        <p:txBody>
          <a:bodyPr/>
          <a:lstStyle/>
          <a:p>
            <a:r>
              <a:rPr lang="en-US" dirty="0"/>
              <a:t>In many domains it’s </a:t>
            </a:r>
            <a:r>
              <a:rPr lang="en-US" b="1" dirty="0"/>
              <a:t>hard to build a predictive model but easy to collect data!</a:t>
            </a:r>
          </a:p>
          <a:p>
            <a:endParaRPr lang="en-US" b="1" dirty="0"/>
          </a:p>
          <a:p>
            <a:r>
              <a:rPr lang="en-US" dirty="0"/>
              <a:t>Machine learning gives us a way to automatically infer a predictive model from the data.</a:t>
            </a:r>
          </a:p>
          <a:p>
            <a:endParaRPr lang="en-US" dirty="0"/>
          </a:p>
          <a:p>
            <a:r>
              <a:rPr lang="en-US" dirty="0"/>
              <a:t>Given many many many examples consisting of a vector of </a:t>
            </a:r>
            <a:r>
              <a:rPr lang="en-US" i="1" dirty="0"/>
              <a:t>features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and their output label (</a:t>
            </a:r>
            <a:r>
              <a:rPr lang="en-US" i="1" dirty="0"/>
              <a:t>y</a:t>
            </a:r>
            <a:r>
              <a:rPr lang="en-US" dirty="0"/>
              <a:t>):  </a:t>
            </a:r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5B944-95E4-594F-93B9-C11BCAB7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08" y="5038461"/>
            <a:ext cx="679819" cy="6798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331A6C4-1FCA-A644-9772-D0CD8B70ABC8}"/>
              </a:ext>
            </a:extLst>
          </p:cNvPr>
          <p:cNvGrpSpPr/>
          <p:nvPr/>
        </p:nvGrpSpPr>
        <p:grpSpPr>
          <a:xfrm>
            <a:off x="119197" y="1895879"/>
            <a:ext cx="3567783" cy="4243394"/>
            <a:chOff x="7801790" y="1271588"/>
            <a:chExt cx="4336258" cy="51573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AAC93F-F3DE-EE4A-A373-1AF6D3042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03385" y="1271588"/>
              <a:ext cx="1279016" cy="14795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9EAD60-26F2-EE47-8252-7C1EF5D3E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801790" y="4057254"/>
              <a:ext cx="2501594" cy="237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95830F-2722-0D4C-BA58-EFF843B59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2048" y="2755501"/>
              <a:ext cx="2286000" cy="1828800"/>
            </a:xfrm>
            <a:prstGeom prst="rect">
              <a:avLst/>
            </a:prstGeom>
          </p:spPr>
        </p:pic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F0BB7DB4-493B-DD4E-A7BC-98260214AD06}"/>
                </a:ext>
              </a:extLst>
            </p:cNvPr>
            <p:cNvCxnSpPr/>
            <p:nvPr/>
          </p:nvCxnSpPr>
          <p:spPr>
            <a:xfrm flipV="1">
              <a:off x="10284249" y="4603752"/>
              <a:ext cx="691664" cy="658816"/>
            </a:xfrm>
            <a:prstGeom prst="curvedConnector2">
              <a:avLst/>
            </a:prstGeom>
            <a:ln w="539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A3A8B3A0-F48B-0440-954F-DBE4BBD327BA}"/>
                </a:ext>
              </a:extLst>
            </p:cNvPr>
            <p:cNvCxnSpPr>
              <a:stCxn id="14" idx="1"/>
              <a:endCxn id="15" idx="0"/>
            </p:cNvCxnSpPr>
            <p:nvPr/>
          </p:nvCxnSpPr>
          <p:spPr>
            <a:xfrm rot="10800000" flipV="1">
              <a:off x="9052587" y="2011364"/>
              <a:ext cx="1250798" cy="2045889"/>
            </a:xfrm>
            <a:prstGeom prst="curvedConnector2">
              <a:avLst/>
            </a:prstGeom>
            <a:ln w="539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71CD204-F221-3945-BDA0-01CA705EE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314" y="5016334"/>
            <a:ext cx="724075" cy="72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66EC6-0DD6-FB41-BE74-DF3B46359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718" y="2017846"/>
            <a:ext cx="414284" cy="414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E1FA9-8541-7744-B21F-0FD7E3A9C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332" y="2017846"/>
            <a:ext cx="414284" cy="414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DC918-C4E7-1D48-8948-D2BD54380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368" y="2017846"/>
            <a:ext cx="414284" cy="414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A756B-EE6C-A943-B48B-9537DD598355}"/>
              </a:ext>
            </a:extLst>
          </p:cNvPr>
          <p:cNvSpPr txBox="1"/>
          <p:nvPr/>
        </p:nvSpPr>
        <p:spPr>
          <a:xfrm>
            <a:off x="4015451" y="5074047"/>
            <a:ext cx="24561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 Data</a:t>
            </a:r>
          </a:p>
          <a:p>
            <a:pPr algn="ctr"/>
            <a:endParaRPr lang="en-US" b="1" dirty="0"/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(1)</a:t>
            </a:r>
            <a:r>
              <a:rPr lang="en-US" i="1" dirty="0"/>
              <a:t>, (y</a:t>
            </a:r>
            <a:r>
              <a:rPr lang="en-US" i="1" baseline="30000" dirty="0"/>
              <a:t>(1)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(2)</a:t>
            </a:r>
            <a:r>
              <a:rPr lang="en-US" i="1" dirty="0"/>
              <a:t>, (y</a:t>
            </a:r>
            <a:r>
              <a:rPr lang="en-US" i="1" baseline="30000" dirty="0"/>
              <a:t>(2)</a:t>
            </a:r>
            <a:r>
              <a:rPr lang="en-US" i="1" dirty="0"/>
              <a:t>) )</a:t>
            </a:r>
          </a:p>
          <a:p>
            <a:pPr algn="ctr"/>
            <a:r>
              <a:rPr lang="en-US" i="1" dirty="0"/>
              <a:t>( [x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i="1" dirty="0"/>
              <a:t>]</a:t>
            </a:r>
            <a:r>
              <a:rPr lang="en-US" i="1" baseline="30000" dirty="0"/>
              <a:t>(3)</a:t>
            </a:r>
            <a:r>
              <a:rPr lang="en-US" i="1" dirty="0"/>
              <a:t>, (y</a:t>
            </a:r>
            <a:r>
              <a:rPr lang="en-US" i="1" baseline="30000" dirty="0"/>
              <a:t>(3)</a:t>
            </a:r>
            <a:r>
              <a:rPr lang="en-US" i="1" dirty="0"/>
              <a:t>) )</a:t>
            </a:r>
            <a:endParaRPr lang="en-US" b="1" i="1" dirty="0"/>
          </a:p>
          <a:p>
            <a:pPr algn="ctr"/>
            <a:r>
              <a:rPr lang="en-US" i="1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488973-94BF-6A4C-8281-97D1D6D1DF5B}"/>
              </a:ext>
            </a:extLst>
          </p:cNvPr>
          <p:cNvSpPr txBox="1"/>
          <p:nvPr/>
        </p:nvSpPr>
        <p:spPr>
          <a:xfrm>
            <a:off x="7284842" y="5074047"/>
            <a:ext cx="2321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Machine Learning </a:t>
            </a:r>
          </a:p>
          <a:p>
            <a:pPr algn="ctr"/>
            <a:r>
              <a:rPr lang="en-US" b="1" dirty="0"/>
              <a:t>Algorithm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Hypothesis Function</a:t>
            </a:r>
          </a:p>
          <a:p>
            <a:pPr algn="ctr"/>
            <a:r>
              <a:rPr lang="en-US" i="1" dirty="0"/>
              <a:t>y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 </a:t>
            </a:r>
            <a:r>
              <a:rPr lang="en-US" i="1" dirty="0"/>
              <a:t>≈ h(x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</a:t>
            </a:r>
            <a:r>
              <a:rPr lang="en-US" i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D5A85-E63F-574D-8CC1-584484BCB236}"/>
              </a:ext>
            </a:extLst>
          </p:cNvPr>
          <p:cNvSpPr txBox="1"/>
          <p:nvPr/>
        </p:nvSpPr>
        <p:spPr>
          <a:xfrm>
            <a:off x="10118602" y="5074047"/>
            <a:ext cx="2007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Prediction</a:t>
            </a:r>
          </a:p>
          <a:p>
            <a:pPr algn="ctr"/>
            <a:r>
              <a:rPr lang="en-US" b="1" dirty="0"/>
              <a:t>(Model)</a:t>
            </a:r>
          </a:p>
          <a:p>
            <a:endParaRPr lang="en-US" dirty="0"/>
          </a:p>
          <a:p>
            <a:r>
              <a:rPr lang="en-US" dirty="0"/>
              <a:t>New example </a:t>
            </a:r>
            <a:r>
              <a:rPr lang="en-US" i="1" dirty="0"/>
              <a:t>x</a:t>
            </a:r>
            <a:r>
              <a:rPr lang="en-US" dirty="0"/>
              <a:t>…</a:t>
            </a:r>
          </a:p>
          <a:p>
            <a:pPr algn="ctr"/>
            <a:r>
              <a:rPr lang="en-US" i="1" dirty="0" err="1"/>
              <a:t>ŷ</a:t>
            </a:r>
            <a:r>
              <a:rPr lang="en-US" i="1" dirty="0"/>
              <a:t> = h(x)</a:t>
            </a:r>
          </a:p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462E170-2493-8543-B00F-41AF9812C426}"/>
              </a:ext>
            </a:extLst>
          </p:cNvPr>
          <p:cNvSpPr/>
          <p:nvPr/>
        </p:nvSpPr>
        <p:spPr>
          <a:xfrm>
            <a:off x="6320147" y="5376510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AF81809-1E78-A746-B2AE-467A51200A2F}"/>
              </a:ext>
            </a:extLst>
          </p:cNvPr>
          <p:cNvSpPr/>
          <p:nvPr/>
        </p:nvSpPr>
        <p:spPr>
          <a:xfrm>
            <a:off x="9516501" y="5378370"/>
            <a:ext cx="813270" cy="180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7" grpId="0"/>
      <p:bldP spid="20" grpId="0"/>
      <p:bldP spid="7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E313-B44C-0244-91D9-6969BAB3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Types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5B2E-20C5-AE4F-9070-662A35D73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7765143" cy="4322377"/>
          </a:xfrm>
        </p:spPr>
        <p:txBody>
          <a:bodyPr/>
          <a:lstStyle/>
          <a:p>
            <a:r>
              <a:rPr lang="en-US" dirty="0"/>
              <a:t>Supervised Learning.</a:t>
            </a:r>
          </a:p>
          <a:p>
            <a:pPr lvl="1"/>
            <a:r>
              <a:rPr lang="en-US" dirty="0"/>
              <a:t>Learn a </a:t>
            </a:r>
            <a:r>
              <a:rPr lang="en-US" b="1" dirty="0"/>
              <a:t>function</a:t>
            </a:r>
            <a:r>
              <a:rPr lang="en-US" dirty="0"/>
              <a:t> from examples of its inputs and outputs.</a:t>
            </a:r>
          </a:p>
          <a:p>
            <a:pPr lvl="1"/>
            <a:r>
              <a:rPr lang="en-US" dirty="0"/>
              <a:t>E.g., An agent is presented with many camera images and is told to learn which ones contain busses.  </a:t>
            </a:r>
          </a:p>
          <a:p>
            <a:pPr lvl="1"/>
            <a:r>
              <a:rPr lang="en-US" dirty="0"/>
              <a:t>Agent learns to map from images to Boolean output 0/1 of bus not present/present.</a:t>
            </a:r>
          </a:p>
          <a:p>
            <a:pPr lvl="1"/>
            <a:r>
              <a:rPr lang="en-US" dirty="0"/>
              <a:t>Learning decision trees is a form of supervised learning.</a:t>
            </a:r>
          </a:p>
          <a:p>
            <a:r>
              <a:rPr lang="en-US" dirty="0"/>
              <a:t>Unsupervised Learning.</a:t>
            </a:r>
          </a:p>
          <a:p>
            <a:pPr lvl="1"/>
            <a:r>
              <a:rPr lang="en-US" dirty="0"/>
              <a:t>Learn patterns in the input with no output values supplied.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,: Identify communities on the Internet.</a:t>
            </a:r>
          </a:p>
          <a:p>
            <a:r>
              <a:rPr lang="en-US" dirty="0"/>
              <a:t>Reinforcement Learning.</a:t>
            </a:r>
          </a:p>
          <a:p>
            <a:pPr lvl="1"/>
            <a:r>
              <a:rPr lang="en-US" dirty="0"/>
              <a:t>Learn from reinforcement (occasional rewards).</a:t>
            </a:r>
          </a:p>
          <a:p>
            <a:pPr lvl="1"/>
            <a:r>
              <a:rPr lang="en-US" dirty="0"/>
              <a:t>E.g., An agent learns how to play backgammon or go or chess against itself.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E9F4A-3441-754A-BD65-83E87E9B1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5AD8-994F-CE4E-8F09-08A4BF22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469" y="4460789"/>
            <a:ext cx="3476606" cy="224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ED378-C933-CD42-B7A7-41516503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7" t="16998" r="24189" b="8948"/>
          <a:stretch/>
        </p:blipFill>
        <p:spPr>
          <a:xfrm>
            <a:off x="8579470" y="1324644"/>
            <a:ext cx="3290914" cy="25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20762</TotalTime>
  <Words>3266</Words>
  <Application>Microsoft Macintosh PowerPoint</Application>
  <PresentationFormat>Widescreen</PresentationFormat>
  <Paragraphs>758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Cambria</vt:lpstr>
      <vt:lpstr>Century Gothic</vt:lpstr>
      <vt:lpstr>Palatino Linotype</vt:lpstr>
      <vt:lpstr>Watson White Theme</vt:lpstr>
      <vt:lpstr>Introduction to Machine Learning</vt:lpstr>
      <vt:lpstr>Announcements</vt:lpstr>
      <vt:lpstr>The Data LifeCycle</vt:lpstr>
      <vt:lpstr>Wait, What is AI? What is ML?</vt:lpstr>
      <vt:lpstr>AI for AI Researchers</vt:lpstr>
      <vt:lpstr>Artificial General Intelligence?</vt:lpstr>
      <vt:lpstr>Machine Learning</vt:lpstr>
      <vt:lpstr>A Concrete Example: Supervised Learning</vt:lpstr>
      <vt:lpstr>Learning: Types of Feedback</vt:lpstr>
      <vt:lpstr>PowerPoint Presentation</vt:lpstr>
      <vt:lpstr>PowerPoint Presentation</vt:lpstr>
      <vt:lpstr>Learning: Mitchell’s Definition</vt:lpstr>
      <vt:lpstr>Examples</vt:lpstr>
      <vt:lpstr>PowerPoint Presentation</vt:lpstr>
      <vt:lpstr>Inductive Learning / Concept Learning</vt:lpstr>
      <vt:lpstr>Classification v.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  <vt:lpstr>PowerPoint Presentation</vt:lpstr>
      <vt:lpstr>PowerPoint Presentation</vt:lpstr>
      <vt:lpstr>PowerPoint Presentation</vt:lpstr>
      <vt:lpstr>Semantics: Text Classification</vt:lpstr>
      <vt:lpstr>Text Classification</vt:lpstr>
      <vt:lpstr>Text Classification</vt:lpstr>
      <vt:lpstr>Text Classification</vt:lpstr>
      <vt:lpstr>Representing a document “in math”</vt:lpstr>
      <vt:lpstr>Bag of Words Example</vt:lpstr>
      <vt:lpstr>Term Frequency</vt:lpstr>
      <vt:lpstr>Defining Features From Term Frequency</vt:lpstr>
      <vt:lpstr>Linear Classification</vt:lpstr>
      <vt:lpstr>Linear Classification</vt:lpstr>
      <vt:lpstr>Explicit Example</vt:lpstr>
      <vt:lpstr>Explicit Example</vt:lpstr>
      <vt:lpstr>Explicit Example</vt:lpstr>
      <vt:lpstr>Explicit Example</vt:lpstr>
      <vt:lpstr>Explicit Example</vt:lpstr>
      <vt:lpstr>Inverse Document Frequency</vt:lpstr>
      <vt:lpstr>Inverse Document Frequency</vt:lpstr>
      <vt:lpstr>TF-IDF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409</cp:revision>
  <cp:lastPrinted>2019-10-17T15:54:53Z</cp:lastPrinted>
  <dcterms:created xsi:type="dcterms:W3CDTF">2018-02-09T16:02:53Z</dcterms:created>
  <dcterms:modified xsi:type="dcterms:W3CDTF">2019-11-14T16:53:58Z</dcterms:modified>
</cp:coreProperties>
</file>